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58" r:id="rId3"/>
    <p:sldId id="259" r:id="rId4"/>
    <p:sldId id="260" r:id="rId5"/>
    <p:sldId id="265" r:id="rId6"/>
    <p:sldId id="261" r:id="rId7"/>
    <p:sldId id="263" r:id="rId8"/>
    <p:sldId id="266" r:id="rId9"/>
    <p:sldId id="267" r:id="rId10"/>
    <p:sldId id="271" r:id="rId11"/>
    <p:sldId id="400" r:id="rId12"/>
    <p:sldId id="384" r:id="rId13"/>
    <p:sldId id="401" r:id="rId14"/>
    <p:sldId id="421" r:id="rId15"/>
    <p:sldId id="428" r:id="rId16"/>
    <p:sldId id="427" r:id="rId17"/>
    <p:sldId id="39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350" autoAdjust="0"/>
  </p:normalViewPr>
  <p:slideViewPr>
    <p:cSldViewPr snapToGrid="0">
      <p:cViewPr varScale="1">
        <p:scale>
          <a:sx n="72" d="100"/>
          <a:sy n="72" d="100"/>
        </p:scale>
        <p:origin x="20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C2B7E9-9405-4E40-B6F8-1B4D62F39E3B}" type="datetimeFigureOut">
              <a:rPr lang="nb-NO" smtClean="0"/>
              <a:t>29.03.2022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42498-D098-49A6-A856-0D53BEFAA64F}" type="slidenum">
              <a:rPr lang="nb-NO" smtClean="0"/>
              <a:t>‹#›</a:t>
            </a:fld>
            <a:endParaRPr lang="nb-NO"/>
          </a:p>
        </p:txBody>
      </p:sp>
    </p:spTree>
    <p:extLst>
      <p:ext uri="{BB962C8B-B14F-4D97-AF65-F5344CB8AC3E}">
        <p14:creationId xmlns:p14="http://schemas.microsoft.com/office/powerpoint/2010/main" val="1547067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1</a:t>
            </a:fld>
            <a:endParaRPr lang="nb-NO"/>
          </a:p>
        </p:txBody>
      </p:sp>
    </p:spTree>
    <p:extLst>
      <p:ext uri="{BB962C8B-B14F-4D97-AF65-F5344CB8AC3E}">
        <p14:creationId xmlns:p14="http://schemas.microsoft.com/office/powerpoint/2010/main" val="1905868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5268EFF-D843-4A6D-A12B-23E6A6CED59E}" type="slidenum">
              <a:rPr lang="nb-NO" smtClean="0"/>
              <a:t>11</a:t>
            </a:fld>
            <a:endParaRPr lang="nb-NO"/>
          </a:p>
        </p:txBody>
      </p:sp>
    </p:spTree>
    <p:extLst>
      <p:ext uri="{BB962C8B-B14F-4D97-AF65-F5344CB8AC3E}">
        <p14:creationId xmlns:p14="http://schemas.microsoft.com/office/powerpoint/2010/main" val="1714473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b-NO" dirty="0"/>
              <a:t>Jeg har ikke </a:t>
            </a:r>
            <a:r>
              <a:rPr lang="nb-NO" dirty="0" err="1"/>
              <a:t>fatigue</a:t>
            </a:r>
            <a:r>
              <a:rPr lang="nb-NO"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nb-NO"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b-NO" dirty="0"/>
              <a:t>Jeg er NERD og jeg lever for politikken. </a:t>
            </a:r>
            <a:r>
              <a:rPr lang="nb-NO" baseline="0" dirty="0"/>
              <a:t>Katrine forstod at politikk er viktig for meg. Så jeg skrev leserbrev. </a:t>
            </a:r>
            <a:endParaRPr lang="nb-NO" dirty="0"/>
          </a:p>
          <a:p>
            <a:pPr marL="228600" indent="-228600">
              <a:buFont typeface="+mj-lt"/>
              <a:buAutoNum type="arabicPeriod"/>
            </a:pPr>
            <a:endParaRPr lang="nb-NO" dirty="0"/>
          </a:p>
          <a:p>
            <a:pPr marL="228600" indent="-228600">
              <a:buFont typeface="+mj-lt"/>
              <a:buAutoNum type="arabicPeriod"/>
            </a:pPr>
            <a:r>
              <a:rPr lang="nb-NO" baseline="0" dirty="0"/>
              <a:t>Katrine og jeg sjekket leserbrevet når jeg var ferdig. Da visste Katrine mer opp problemene da og jeg var viktig informasjon for meg å rette språket og lære mer om feilene.</a:t>
            </a:r>
          </a:p>
          <a:p>
            <a:pPr marL="228600" indent="-228600">
              <a:buFont typeface="+mj-lt"/>
              <a:buAutoNum type="arabicPeriod"/>
            </a:pPr>
            <a:endParaRPr lang="nb-NO" baseline="0" dirty="0"/>
          </a:p>
          <a:p>
            <a:pPr marL="228600" indent="-228600">
              <a:buFont typeface="+mj-lt"/>
              <a:buAutoNum type="arabicPeriod"/>
            </a:pPr>
            <a:r>
              <a:rPr lang="nb-NO" baseline="0" dirty="0"/>
              <a:t>Jeg brukte mye i politikken. Sak til landsmøtet (</a:t>
            </a:r>
            <a:r>
              <a:rPr lang="nb-NO" baseline="0" dirty="0" err="1"/>
              <a:t>antibiotikaresistens</a:t>
            </a:r>
            <a:r>
              <a:rPr lang="nb-NO" baseline="0" dirty="0"/>
              <a:t>) og mange leserbrev, men jeg sendte til andre for å skrive under med sitt navn.</a:t>
            </a:r>
          </a:p>
          <a:p>
            <a:pPr marL="228600" indent="-228600">
              <a:buFont typeface="+mj-lt"/>
              <a:buAutoNum type="arabicPeriod"/>
            </a:pPr>
            <a:endParaRPr lang="nb-NO" baseline="0" dirty="0"/>
          </a:p>
          <a:p>
            <a:pPr marL="228600" indent="-228600">
              <a:buFont typeface="+mj-lt"/>
              <a:buAutoNum type="arabicPeriod"/>
            </a:pPr>
            <a:r>
              <a:rPr lang="nb-NO" dirty="0"/>
              <a:t>Hjernen,</a:t>
            </a:r>
            <a:r>
              <a:rPr lang="nb-NO" baseline="0" dirty="0"/>
              <a:t> fakta og snakke om politikk. Og sosiale bånd.</a:t>
            </a:r>
          </a:p>
          <a:p>
            <a:pPr marL="228600" indent="-228600">
              <a:buFont typeface="+mj-lt"/>
              <a:buAutoNum type="arabicPeriod"/>
            </a:pPr>
            <a:endParaRPr lang="nb-NO" baseline="0" dirty="0"/>
          </a:p>
          <a:p>
            <a:pPr marL="228600" indent="-228600">
              <a:buFont typeface="+mj-lt"/>
              <a:buAutoNum type="arabicPeriod"/>
            </a:pPr>
            <a:r>
              <a:rPr lang="nb-NO" baseline="0" dirty="0"/>
              <a:t>SPØR er ett veldig viktig ord, men ikke alle bruker det. Spør for å finne ut hva den andre person trenger og liker.</a:t>
            </a:r>
          </a:p>
          <a:p>
            <a:pPr marL="228600" indent="-228600">
              <a:buFont typeface="+mj-lt"/>
              <a:buAutoNum type="arabicPeriod"/>
            </a:pPr>
            <a:endParaRPr lang="nb-NO" baseline="0" dirty="0"/>
          </a:p>
          <a:p>
            <a:pPr marL="228600" indent="-228600">
              <a:buFont typeface="+mj-lt"/>
              <a:buAutoNum type="arabicPeriod"/>
            </a:pPr>
            <a:r>
              <a:rPr lang="nb-NO" baseline="0" dirty="0"/>
              <a:t>Katrine og jeg snakket om politikk mye. Jeg leste høyt fra politiske saker i avisene, og vi debatterte for og imot ideene fra i saken. Jeg øvde på å huske navnene til stortingsrepresentanter fra Akershus og hele regjeringen. Hun visste at DET er viktig for meg – og det morsomt for meg også.</a:t>
            </a:r>
          </a:p>
          <a:p>
            <a:pPr marL="228600" indent="-228600">
              <a:buFont typeface="+mj-lt"/>
              <a:buAutoNum type="arabicPeriod"/>
            </a:pPr>
            <a:endParaRPr lang="nb-NO" baseline="0" dirty="0"/>
          </a:p>
          <a:p>
            <a:pPr marL="228600" indent="-228600">
              <a:buFont typeface="+mj-lt"/>
              <a:buAutoNum type="arabicPeriod"/>
            </a:pPr>
            <a:r>
              <a:rPr lang="nb-NO" baseline="0" dirty="0"/>
              <a:t>Alle personer er forskjellige. Derfor må dere lage nye oppgaver til hver person. TILPASSE</a:t>
            </a:r>
          </a:p>
          <a:p>
            <a:pPr marL="0" indent="0">
              <a:buFont typeface="+mj-lt"/>
              <a:buNone/>
            </a:pPr>
            <a:endParaRPr lang="nb-NO" baseline="0" dirty="0"/>
          </a:p>
          <a:p>
            <a:pPr marL="228600" indent="-228600">
              <a:buFont typeface="+mj-lt"/>
              <a:buAutoNum type="arabicPeriod"/>
            </a:pPr>
            <a:endParaRPr lang="nb-NO" baseline="0" dirty="0"/>
          </a:p>
          <a:p>
            <a:pPr marL="228600" indent="-228600">
              <a:buFont typeface="+mj-lt"/>
              <a:buAutoNum type="arabicPeriod"/>
            </a:pPr>
            <a:endParaRPr lang="nb-NO" dirty="0"/>
          </a:p>
        </p:txBody>
      </p:sp>
      <p:sp>
        <p:nvSpPr>
          <p:cNvPr id="4" name="Plassholder for lysbildenummer 3"/>
          <p:cNvSpPr>
            <a:spLocks noGrp="1"/>
          </p:cNvSpPr>
          <p:nvPr>
            <p:ph type="sldNum" sz="quarter" idx="10"/>
          </p:nvPr>
        </p:nvSpPr>
        <p:spPr/>
        <p:txBody>
          <a:bodyPr/>
          <a:lstStyle/>
          <a:p>
            <a:fld id="{95268EFF-D843-4A6D-A12B-23E6A6CED59E}" type="slidenum">
              <a:rPr lang="nb-NO" smtClean="0"/>
              <a:t>12</a:t>
            </a:fld>
            <a:endParaRPr lang="nb-NO"/>
          </a:p>
        </p:txBody>
      </p:sp>
    </p:spTree>
    <p:extLst>
      <p:ext uri="{BB962C8B-B14F-4D97-AF65-F5344CB8AC3E}">
        <p14:creationId xmlns:p14="http://schemas.microsoft.com/office/powerpoint/2010/main" val="94376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var godt for meg å høre litt av Katrines liv utenom jobben hennes. Hunden, barna, mannen… </a:t>
            </a:r>
          </a:p>
          <a:p>
            <a:endParaRPr lang="nb-NO" dirty="0"/>
          </a:p>
          <a:p>
            <a:r>
              <a:rPr lang="nb-NO" dirty="0"/>
              <a:t>Det gjelder også for unge. Det er flaut å ha store problemer og det er lettere</a:t>
            </a:r>
          </a:p>
          <a:p>
            <a:endParaRPr lang="nb-NO" dirty="0"/>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13</a:t>
            </a:fld>
            <a:endParaRPr lang="nb-NO"/>
          </a:p>
        </p:txBody>
      </p:sp>
    </p:spTree>
    <p:extLst>
      <p:ext uri="{BB962C8B-B14F-4D97-AF65-F5344CB8AC3E}">
        <p14:creationId xmlns:p14="http://schemas.microsoft.com/office/powerpoint/2010/main" val="2867644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Piffen</a:t>
            </a:r>
            <a:r>
              <a:rPr lang="en-US" dirty="0"/>
              <a:t> </a:t>
            </a:r>
            <a:r>
              <a:rPr lang="en-US" dirty="0" err="1"/>
              <a:t>er</a:t>
            </a:r>
            <a:r>
              <a:rPr lang="en-US" dirty="0"/>
              <a:t> SÅ </a:t>
            </a:r>
            <a:r>
              <a:rPr lang="en-US" dirty="0" err="1"/>
              <a:t>viktig</a:t>
            </a:r>
            <a:r>
              <a:rPr lang="en-US" dirty="0"/>
              <a:t>! </a:t>
            </a:r>
          </a:p>
          <a:p>
            <a:endParaRPr lang="en-US" dirty="0"/>
          </a:p>
          <a:p>
            <a:r>
              <a:rPr lang="en-US" dirty="0"/>
              <a:t>Ragnhild </a:t>
            </a:r>
            <a:r>
              <a:rPr lang="en-US" dirty="0" err="1"/>
              <a:t>ville</a:t>
            </a:r>
            <a:r>
              <a:rPr lang="en-US" baseline="0" dirty="0"/>
              <a:t> ha </a:t>
            </a:r>
            <a:r>
              <a:rPr lang="en-US" baseline="0" dirty="0" err="1"/>
              <a:t>hjelp</a:t>
            </a:r>
            <a:r>
              <a:rPr lang="en-US" baseline="0" dirty="0"/>
              <a:t>. </a:t>
            </a:r>
            <a:r>
              <a:rPr lang="en-US" baseline="0" dirty="0" err="1"/>
              <a:t>Jeg</a:t>
            </a:r>
            <a:r>
              <a:rPr lang="en-US" baseline="0" dirty="0"/>
              <a:t> </a:t>
            </a:r>
            <a:r>
              <a:rPr lang="en-US" baseline="0" dirty="0" err="1"/>
              <a:t>tok</a:t>
            </a:r>
            <a:r>
              <a:rPr lang="en-US" baseline="0" dirty="0"/>
              <a:t> </a:t>
            </a:r>
            <a:r>
              <a:rPr lang="en-US" baseline="0" dirty="0" err="1"/>
              <a:t>kannen</a:t>
            </a:r>
            <a:r>
              <a:rPr lang="en-US" baseline="0" dirty="0"/>
              <a:t> </a:t>
            </a:r>
            <a:r>
              <a:rPr lang="en-US" baseline="0" dirty="0" err="1"/>
              <a:t>av</a:t>
            </a:r>
            <a:r>
              <a:rPr lang="en-US" baseline="0" dirty="0"/>
              <a:t> </a:t>
            </a:r>
            <a:r>
              <a:rPr lang="en-US" baseline="0" dirty="0" err="1"/>
              <a:t>hylla</a:t>
            </a:r>
            <a:r>
              <a:rPr lang="en-US" baseline="0" dirty="0"/>
              <a:t>. (</a:t>
            </a:r>
            <a:r>
              <a:rPr lang="en-US" baseline="0" dirty="0" err="1"/>
              <a:t>Jeg</a:t>
            </a:r>
            <a:r>
              <a:rPr lang="en-US" baseline="0" dirty="0"/>
              <a:t> </a:t>
            </a:r>
            <a:r>
              <a:rPr lang="en-US" baseline="0" dirty="0" err="1"/>
              <a:t>er</a:t>
            </a:r>
            <a:r>
              <a:rPr lang="en-US" baseline="0" dirty="0"/>
              <a:t> </a:t>
            </a:r>
            <a:r>
              <a:rPr lang="en-US" baseline="0" dirty="0" err="1"/>
              <a:t>høy</a:t>
            </a:r>
            <a:r>
              <a:rPr lang="en-US" baseline="0" dirty="0"/>
              <a:t>)</a:t>
            </a:r>
            <a:endParaRPr lang="en-US" dirty="0"/>
          </a:p>
          <a:p>
            <a:endParaRPr lang="en-US" dirty="0"/>
          </a:p>
          <a:p>
            <a:r>
              <a:rPr lang="en-US" dirty="0" err="1"/>
              <a:t>Bygge</a:t>
            </a:r>
            <a:r>
              <a:rPr lang="en-US" dirty="0"/>
              <a:t> </a:t>
            </a:r>
            <a:r>
              <a:rPr lang="en-US" dirty="0" err="1"/>
              <a:t>opp</a:t>
            </a:r>
            <a:r>
              <a:rPr lang="en-US" dirty="0"/>
              <a:t> </a:t>
            </a:r>
            <a:r>
              <a:rPr lang="en-US" dirty="0" err="1"/>
              <a:t>håpet</a:t>
            </a:r>
            <a:r>
              <a:rPr lang="en-US" dirty="0"/>
              <a:t> </a:t>
            </a:r>
            <a:r>
              <a:rPr lang="en-US" dirty="0" err="1"/>
              <a:t>og</a:t>
            </a:r>
            <a:r>
              <a:rPr lang="en-US" dirty="0"/>
              <a:t> </a:t>
            </a:r>
            <a:r>
              <a:rPr lang="en-US" dirty="0" err="1"/>
              <a:t>troen</a:t>
            </a:r>
            <a:r>
              <a:rPr lang="en-US" dirty="0"/>
              <a:t> at vi </a:t>
            </a:r>
            <a:r>
              <a:rPr lang="en-US" dirty="0" err="1"/>
              <a:t>kan</a:t>
            </a:r>
            <a:r>
              <a:rPr lang="en-US" dirty="0"/>
              <a:t> </a:t>
            </a:r>
            <a:r>
              <a:rPr lang="en-US" dirty="0" err="1"/>
              <a:t>være</a:t>
            </a:r>
            <a:r>
              <a:rPr lang="en-US" dirty="0"/>
              <a:t> </a:t>
            </a:r>
            <a:r>
              <a:rPr lang="en-US" dirty="0" err="1"/>
              <a:t>bedre</a:t>
            </a:r>
            <a:r>
              <a:rPr lang="en-US" dirty="0"/>
              <a:t>. Vi </a:t>
            </a:r>
            <a:r>
              <a:rPr lang="en-US" dirty="0" err="1"/>
              <a:t>kan</a:t>
            </a:r>
            <a:r>
              <a:rPr lang="en-US" dirty="0"/>
              <a:t> </a:t>
            </a:r>
            <a:r>
              <a:rPr lang="en-US" dirty="0" err="1"/>
              <a:t>jobbe</a:t>
            </a:r>
            <a:r>
              <a:rPr lang="en-US" dirty="0"/>
              <a:t>. Vi </a:t>
            </a:r>
            <a:r>
              <a:rPr lang="en-US" dirty="0" err="1"/>
              <a:t>kan</a:t>
            </a:r>
            <a:r>
              <a:rPr lang="en-US" dirty="0"/>
              <a:t> </a:t>
            </a:r>
            <a:r>
              <a:rPr lang="en-US" dirty="0" err="1"/>
              <a:t>hjelpe</a:t>
            </a:r>
            <a:r>
              <a:rPr lang="en-US" dirty="0"/>
              <a:t> </a:t>
            </a:r>
            <a:r>
              <a:rPr lang="en-US" dirty="0" err="1"/>
              <a:t>andre</a:t>
            </a:r>
            <a:r>
              <a:rPr lang="en-US" dirty="0"/>
              <a:t>. Vi </a:t>
            </a:r>
            <a:r>
              <a:rPr lang="en-US" dirty="0" err="1"/>
              <a:t>er</a:t>
            </a:r>
            <a:r>
              <a:rPr lang="en-US" dirty="0"/>
              <a:t> </a:t>
            </a:r>
            <a:r>
              <a:rPr lang="en-US" dirty="0" err="1"/>
              <a:t>viktige</a:t>
            </a:r>
            <a:r>
              <a:rPr lang="en-US" dirty="0"/>
              <a:t>!</a:t>
            </a:r>
          </a:p>
          <a:p>
            <a:endParaRPr lang="en-US" dirty="0"/>
          </a:p>
          <a:p>
            <a:r>
              <a:rPr lang="en-US" dirty="0" err="1"/>
              <a:t>Jeg</a:t>
            </a:r>
            <a:r>
              <a:rPr lang="en-US" dirty="0"/>
              <a:t> </a:t>
            </a:r>
            <a:r>
              <a:rPr lang="en-US" dirty="0" err="1"/>
              <a:t>er</a:t>
            </a:r>
            <a:r>
              <a:rPr lang="en-US" dirty="0"/>
              <a:t> </a:t>
            </a:r>
            <a:r>
              <a:rPr lang="en-US" dirty="0" err="1"/>
              <a:t>besøksvenn</a:t>
            </a:r>
            <a:r>
              <a:rPr lang="en-US" dirty="0"/>
              <a:t> </a:t>
            </a:r>
            <a:r>
              <a:rPr lang="en-US" dirty="0" err="1"/>
              <a:t>til</a:t>
            </a:r>
            <a:r>
              <a:rPr lang="en-US" dirty="0"/>
              <a:t> Jan </a:t>
            </a:r>
            <a:r>
              <a:rPr lang="en-US" dirty="0" err="1"/>
              <a:t>Bjørlin</a:t>
            </a:r>
            <a:r>
              <a:rPr lang="en-US" dirty="0"/>
              <a:t>. Det er </a:t>
            </a:r>
            <a:r>
              <a:rPr lang="en-US" dirty="0" err="1"/>
              <a:t>godt</a:t>
            </a:r>
            <a:r>
              <a:rPr lang="en-US" dirty="0"/>
              <a:t> for meg (</a:t>
            </a:r>
            <a:r>
              <a:rPr lang="en-US" dirty="0" err="1"/>
              <a:t>og</a:t>
            </a:r>
            <a:r>
              <a:rPr lang="en-US" dirty="0"/>
              <a:t> </a:t>
            </a:r>
            <a:r>
              <a:rPr lang="en-US" dirty="0" err="1"/>
              <a:t>han</a:t>
            </a:r>
            <a:r>
              <a:rPr lang="en-US" dirty="0"/>
              <a:t>)</a:t>
            </a:r>
          </a:p>
          <a:p>
            <a:endParaRPr lang="en-US" dirty="0"/>
          </a:p>
          <a:p>
            <a:r>
              <a:rPr lang="en-US" dirty="0" err="1"/>
              <a:t>Hjelp</a:t>
            </a:r>
            <a:r>
              <a:rPr lang="en-US" dirty="0"/>
              <a:t> folk med </a:t>
            </a:r>
            <a:r>
              <a:rPr lang="en-US" dirty="0" err="1"/>
              <a:t>andre</a:t>
            </a:r>
            <a:r>
              <a:rPr lang="en-US" dirty="0"/>
              <a:t> </a:t>
            </a:r>
            <a:r>
              <a:rPr lang="en-US" dirty="0" err="1"/>
              <a:t>oppgaver</a:t>
            </a:r>
            <a:r>
              <a:rPr lang="en-US" dirty="0"/>
              <a:t> – </a:t>
            </a:r>
            <a:r>
              <a:rPr lang="en-US" dirty="0" err="1"/>
              <a:t>som</a:t>
            </a:r>
            <a:r>
              <a:rPr lang="en-US" dirty="0"/>
              <a:t> </a:t>
            </a:r>
            <a:r>
              <a:rPr lang="en-US" dirty="0" err="1"/>
              <a:t>aktiv</a:t>
            </a:r>
            <a:r>
              <a:rPr lang="en-US" dirty="0"/>
              <a:t> </a:t>
            </a:r>
            <a:r>
              <a:rPr lang="en-US" dirty="0" err="1"/>
              <a:t>i</a:t>
            </a:r>
            <a:r>
              <a:rPr lang="en-US" dirty="0"/>
              <a:t> </a:t>
            </a:r>
            <a:r>
              <a:rPr lang="en-US" dirty="0" err="1"/>
              <a:t>Afasiforbundet</a:t>
            </a:r>
            <a:endParaRPr lang="en-US" dirty="0"/>
          </a:p>
        </p:txBody>
      </p:sp>
      <p:sp>
        <p:nvSpPr>
          <p:cNvPr id="4" name="Slide Number Placeholder 3"/>
          <p:cNvSpPr>
            <a:spLocks noGrp="1"/>
          </p:cNvSpPr>
          <p:nvPr>
            <p:ph type="sldNum" sz="quarter" idx="5"/>
          </p:nvPr>
        </p:nvSpPr>
        <p:spPr/>
        <p:txBody>
          <a:bodyPr/>
          <a:lstStyle/>
          <a:p>
            <a:fld id="{95268EFF-D843-4A6D-A12B-23E6A6CED59E}" type="slidenum">
              <a:rPr lang="nb-NO" smtClean="0"/>
              <a:t>14</a:t>
            </a:fld>
            <a:endParaRPr lang="nb-NO"/>
          </a:p>
        </p:txBody>
      </p:sp>
    </p:spTree>
    <p:extLst>
      <p:ext uri="{BB962C8B-B14F-4D97-AF65-F5344CB8AC3E}">
        <p14:creationId xmlns:p14="http://schemas.microsoft.com/office/powerpoint/2010/main" val="55189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Skal-tjeneste</a:t>
            </a:r>
          </a:p>
          <a:p>
            <a:r>
              <a:rPr lang="nb-NO" dirty="0"/>
              <a:t>Autorisasjon </a:t>
            </a:r>
          </a:p>
          <a:p>
            <a:r>
              <a:rPr lang="nb-NO" dirty="0"/>
              <a:t>UiT – MA-utdanning</a:t>
            </a:r>
          </a:p>
          <a:p>
            <a:pPr marL="171450" indent="-171450">
              <a:buFontTx/>
              <a:buChar char="-"/>
            </a:pPr>
            <a:r>
              <a:rPr lang="nb-NO" dirty="0"/>
              <a:t>Helle NTB</a:t>
            </a:r>
          </a:p>
          <a:p>
            <a:pPr marL="171450" indent="-171450">
              <a:buFontTx/>
              <a:buChar char="-"/>
            </a:pPr>
            <a:r>
              <a:rPr lang="nb-NO" dirty="0"/>
              <a:t>Jeg som politiker</a:t>
            </a:r>
          </a:p>
          <a:p>
            <a:pPr marL="171450" indent="-171450">
              <a:buFontTx/>
              <a:buChar char="-"/>
            </a:pPr>
            <a:r>
              <a:rPr lang="nb-NO" dirty="0"/>
              <a:t>Katrine og logopedlaget med høringsinnspill </a:t>
            </a:r>
          </a:p>
          <a:p>
            <a:pPr marL="171450" indent="-171450">
              <a:buFontTx/>
              <a:buChar char="-"/>
            </a:pPr>
            <a:endParaRPr lang="nb-NO" dirty="0"/>
          </a:p>
          <a:p>
            <a:pPr marL="0" indent="0">
              <a:buFontTx/>
              <a:buNone/>
            </a:pPr>
            <a:r>
              <a:rPr lang="nb-NO" dirty="0"/>
              <a:t>Du må være sterk om du er syk</a:t>
            </a:r>
          </a:p>
        </p:txBody>
      </p:sp>
      <p:sp>
        <p:nvSpPr>
          <p:cNvPr id="4" name="Plassholder for lysbildenummer 3"/>
          <p:cNvSpPr>
            <a:spLocks noGrp="1"/>
          </p:cNvSpPr>
          <p:nvPr>
            <p:ph type="sldNum" sz="quarter" idx="5"/>
          </p:nvPr>
        </p:nvSpPr>
        <p:spPr/>
        <p:txBody>
          <a:bodyPr/>
          <a:lstStyle/>
          <a:p>
            <a:fld id="{8C342498-D098-49A6-A856-0D53BEFAA64F}" type="slidenum">
              <a:rPr lang="nb-NO" smtClean="0"/>
              <a:t>15</a:t>
            </a:fld>
            <a:endParaRPr lang="nb-NO"/>
          </a:p>
        </p:txBody>
      </p:sp>
    </p:spTree>
    <p:extLst>
      <p:ext uri="{BB962C8B-B14F-4D97-AF65-F5344CB8AC3E}">
        <p14:creationId xmlns:p14="http://schemas.microsoft.com/office/powerpoint/2010/main" val="3886320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268EFF-D843-4A6D-A12B-23E6A6CED59E}" type="slidenum">
              <a:rPr lang="nb-NO" smtClean="0"/>
              <a:t>16</a:t>
            </a:fld>
            <a:endParaRPr lang="nb-NO"/>
          </a:p>
        </p:txBody>
      </p:sp>
    </p:spTree>
    <p:extLst>
      <p:ext uri="{BB962C8B-B14F-4D97-AF65-F5344CB8AC3E}">
        <p14:creationId xmlns:p14="http://schemas.microsoft.com/office/powerpoint/2010/main" val="2597332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Seb</a:t>
            </a:r>
            <a:r>
              <a:rPr lang="nb-NO" dirty="0"/>
              <a:t>: vi har giftet oss. Jeg lever. Hver dag</a:t>
            </a:r>
            <a:r>
              <a:rPr lang="nb-NO" baseline="0" dirty="0"/>
              <a:t> er en bonusdag.</a:t>
            </a:r>
            <a:endParaRPr lang="nb-NO" dirty="0"/>
          </a:p>
          <a:p>
            <a:r>
              <a:rPr lang="nb-NO" dirty="0"/>
              <a:t>TAKK for at dere jobber med afasi. Vi trenger dere. Jeg trenger dere. </a:t>
            </a:r>
          </a:p>
          <a:p>
            <a:endParaRPr lang="nb-NO" dirty="0"/>
          </a:p>
          <a:p>
            <a:r>
              <a:rPr lang="nb-NO" dirty="0"/>
              <a:t>Jeg nådde målet mitt. Jeg kom tilbake og jobbet i helse- og omsorgskomiteen under pandemien. Jeg gjorde alt som psykologen ikke trodde jeg kunne gjøre!</a:t>
            </a:r>
          </a:p>
          <a:p>
            <a:endParaRPr lang="nb-NO" dirty="0"/>
          </a:p>
          <a:p>
            <a:endParaRPr lang="nb-NO" dirty="0"/>
          </a:p>
        </p:txBody>
      </p:sp>
      <p:sp>
        <p:nvSpPr>
          <p:cNvPr id="4" name="Plassholder for lysbildenummer 3"/>
          <p:cNvSpPr>
            <a:spLocks noGrp="1"/>
          </p:cNvSpPr>
          <p:nvPr>
            <p:ph type="sldNum" sz="quarter" idx="10"/>
          </p:nvPr>
        </p:nvSpPr>
        <p:spPr/>
        <p:txBody>
          <a:bodyPr/>
          <a:lstStyle/>
          <a:p>
            <a:fld id="{95268EFF-D843-4A6D-A12B-23E6A6CED59E}" type="slidenum">
              <a:rPr lang="nb-NO" smtClean="0"/>
              <a:t>17</a:t>
            </a:fld>
            <a:endParaRPr lang="nb-NO"/>
          </a:p>
        </p:txBody>
      </p:sp>
    </p:spTree>
    <p:extLst>
      <p:ext uri="{BB962C8B-B14F-4D97-AF65-F5344CB8AC3E}">
        <p14:creationId xmlns:p14="http://schemas.microsoft.com/office/powerpoint/2010/main" val="4148126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kunne ikke gå, jeg kunne ikke spise og jeg kunne ikke snakke. Det var farlig for meg å spise, så jeg brukte en sonde. Jeg var i rullestol, og jeg kunne forflytte meg.</a:t>
            </a:r>
          </a:p>
          <a:p>
            <a:r>
              <a:rPr lang="nb-NO" dirty="0"/>
              <a:t>Det var vanskelig, MEN språket er mye viktigere enn å gå og spise. </a:t>
            </a:r>
          </a:p>
          <a:p>
            <a:endParaRPr lang="nb-NO" dirty="0"/>
          </a:p>
          <a:p>
            <a:r>
              <a:rPr lang="nb-NO" dirty="0"/>
              <a:t>Jeg var i fengsel. Jeg kunne ikke skrive og snakke. Jeg kunne ikke snakke med venner, familien min og mannen min, Sebastian. </a:t>
            </a:r>
          </a:p>
          <a:p>
            <a:r>
              <a:rPr lang="nb-NO" dirty="0"/>
              <a:t>Jeg var i fengsel. Ingen åpne dører og ingen nøkler. Jeg var fengslet i min egen kropp.</a:t>
            </a:r>
          </a:p>
          <a:p>
            <a:endParaRPr lang="nb-NO" dirty="0"/>
          </a:p>
          <a:p>
            <a:r>
              <a:rPr lang="nb-NO" dirty="0"/>
              <a:t>TAKK for at dere jobber for afasi-saken. Dere har valgt det over de andre tingene som mange av dere kunne gjøre. </a:t>
            </a:r>
          </a:p>
          <a:p>
            <a:r>
              <a:rPr lang="nb-NO" dirty="0"/>
              <a:t>Dere kan ikke lage en nøkkel for meg eller andre, men dere kan lære andre til å lage en ny nøkkel for at de kan slippe ut fra fengselet sitt!</a:t>
            </a:r>
          </a:p>
          <a:p>
            <a:endParaRPr lang="nb-NO" dirty="0"/>
          </a:p>
          <a:p>
            <a:endParaRPr lang="nb-NO" dirty="0"/>
          </a:p>
          <a:p>
            <a:r>
              <a:rPr lang="nb-NO" dirty="0"/>
              <a:t>Det kommer noen bolker:</a:t>
            </a:r>
          </a:p>
          <a:p>
            <a:r>
              <a:rPr lang="nb-NO" dirty="0"/>
              <a:t>Så viktig å jobbe med personer og personlige oppgaver - TILPASSE</a:t>
            </a:r>
          </a:p>
          <a:p>
            <a:r>
              <a:rPr lang="nb-NO" dirty="0"/>
              <a:t>Jeg vil fortelle de første skrittene på veien, men null språk – og fortelle litt om min rare hjerne</a:t>
            </a:r>
          </a:p>
          <a:p>
            <a:r>
              <a:rPr lang="nb-NO" dirty="0"/>
              <a:t>Noen råd for å hjelpe de som bør øve språk utenom logopedtimene </a:t>
            </a:r>
          </a:p>
          <a:p>
            <a:r>
              <a:rPr lang="nb-NO" dirty="0"/>
              <a:t>Personlige råd til dere for å hjelpe personene for mye bedre rehabilitering</a:t>
            </a:r>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2</a:t>
            </a:fld>
            <a:endParaRPr lang="nb-NO"/>
          </a:p>
        </p:txBody>
      </p:sp>
    </p:spTree>
    <p:extLst>
      <p:ext uri="{BB962C8B-B14F-4D97-AF65-F5344CB8AC3E}">
        <p14:creationId xmlns:p14="http://schemas.microsoft.com/office/powerpoint/2010/main" val="1445137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er «en bruker» eller «pasient», men jeg liker ikke de ordene!</a:t>
            </a:r>
            <a:r>
              <a:rPr lang="nb-NO" baseline="0" dirty="0"/>
              <a:t> Jeg er meg! </a:t>
            </a:r>
          </a:p>
          <a:p>
            <a:endParaRPr lang="nb-NO" baseline="0" dirty="0"/>
          </a:p>
          <a:p>
            <a:r>
              <a:rPr lang="nb-NO" baseline="0" dirty="0"/>
              <a:t>Jeg er politiker. Også utenom Stortinget. Samfunnet!</a:t>
            </a:r>
            <a:endParaRPr lang="nb-NO" dirty="0"/>
          </a:p>
          <a:p>
            <a:r>
              <a:rPr lang="nb-NO" baseline="0" dirty="0"/>
              <a:t>LITT vanskelig å miste språket når man er stortingsrepresentant… </a:t>
            </a:r>
          </a:p>
          <a:p>
            <a:r>
              <a:rPr lang="nb-NO" baseline="0" dirty="0"/>
              <a:t>Jeg elsker debatter.</a:t>
            </a:r>
          </a:p>
          <a:p>
            <a:endParaRPr lang="nb-NO" baseline="0" dirty="0"/>
          </a:p>
          <a:p>
            <a:r>
              <a:rPr lang="nb-NO" baseline="0" dirty="0"/>
              <a:t>Jeg var leder i SU og jobbet med Forandringsfabrikken – Det er å endre systemet fra erfaringene fra barn. </a:t>
            </a:r>
          </a:p>
          <a:p>
            <a:r>
              <a:rPr lang="nb-NO" baseline="0" dirty="0"/>
              <a:t>Jeg er nerd. Jeg elsker tall, god mat og natur og gå i fjellet. </a:t>
            </a:r>
          </a:p>
          <a:p>
            <a:r>
              <a:rPr lang="nb-NO" baseline="0" dirty="0"/>
              <a:t>Jeg er norsk og engelsk. Jeg mistet begge to. </a:t>
            </a:r>
          </a:p>
          <a:p>
            <a:r>
              <a:rPr lang="nb-NO" baseline="0" dirty="0"/>
              <a:t>Jeg er en matmons. </a:t>
            </a:r>
          </a:p>
          <a:p>
            <a:r>
              <a:rPr lang="nb-NO" baseline="0" dirty="0"/>
              <a:t>OG jeg elsker Sebastian, mannen min. Han var og er håpet mitt for å være bra igjen – bra nok.</a:t>
            </a:r>
            <a:endParaRPr lang="nb-NO" dirty="0"/>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3</a:t>
            </a:fld>
            <a:endParaRPr lang="nb-NO"/>
          </a:p>
        </p:txBody>
      </p:sp>
    </p:spTree>
    <p:extLst>
      <p:ext uri="{BB962C8B-B14F-4D97-AF65-F5344CB8AC3E}">
        <p14:creationId xmlns:p14="http://schemas.microsoft.com/office/powerpoint/2010/main" val="415878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Sykdomshistorien min er ikke så viktig, men jeg tror at mange av dere vil tenke og lure «hvorfor har han afasi»</a:t>
            </a:r>
          </a:p>
          <a:p>
            <a:endParaRPr lang="nb-NO" dirty="0"/>
          </a:p>
          <a:p>
            <a:r>
              <a:rPr lang="nb-NO" dirty="0"/>
              <a:t>Blodforgiftning. </a:t>
            </a:r>
          </a:p>
          <a:p>
            <a:r>
              <a:rPr lang="nb-NO" dirty="0"/>
              <a:t>Sepsis</a:t>
            </a:r>
          </a:p>
          <a:p>
            <a:r>
              <a:rPr lang="nb-NO" dirty="0"/>
              <a:t>Mange små slag i hele hjernen min.</a:t>
            </a:r>
          </a:p>
          <a:p>
            <a:endParaRPr lang="nb-NO" dirty="0"/>
          </a:p>
          <a:p>
            <a:r>
              <a:rPr lang="nb-NO" dirty="0"/>
              <a:t>Personene dere skal jobbe med er veldig forskjellige. Vi vet ikke så mye om hjernen vår, men vi vet litt.</a:t>
            </a:r>
          </a:p>
          <a:p>
            <a:endParaRPr lang="nb-NO" dirty="0"/>
          </a:p>
          <a:p>
            <a:r>
              <a:rPr lang="nb-NO" dirty="0" err="1"/>
              <a:t>Broca</a:t>
            </a:r>
            <a:endParaRPr lang="nb-NO" dirty="0"/>
          </a:p>
          <a:p>
            <a:r>
              <a:rPr lang="nb-NO" dirty="0" err="1"/>
              <a:t>Wernicke</a:t>
            </a:r>
            <a:endParaRPr lang="nb-NO" dirty="0"/>
          </a:p>
          <a:p>
            <a:r>
              <a:rPr lang="nb-NO" dirty="0" err="1"/>
              <a:t>Broca</a:t>
            </a:r>
            <a:r>
              <a:rPr lang="nb-NO" dirty="0"/>
              <a:t> er nesten helt frisk. </a:t>
            </a:r>
            <a:r>
              <a:rPr lang="nb-NO" dirty="0" err="1"/>
              <a:t>Wernicke</a:t>
            </a:r>
            <a:r>
              <a:rPr lang="nb-NO" dirty="0"/>
              <a:t> er helt bra. Veiene fra </a:t>
            </a:r>
            <a:r>
              <a:rPr lang="nb-NO" dirty="0" err="1"/>
              <a:t>Wenicke</a:t>
            </a:r>
            <a:r>
              <a:rPr lang="nb-NO" dirty="0"/>
              <a:t> til </a:t>
            </a:r>
            <a:r>
              <a:rPr lang="nb-NO" dirty="0" err="1"/>
              <a:t>Broca</a:t>
            </a:r>
            <a:r>
              <a:rPr lang="nb-NO" dirty="0"/>
              <a:t>.</a:t>
            </a:r>
          </a:p>
          <a:p>
            <a:endParaRPr lang="nb-NO" dirty="0"/>
          </a:p>
          <a:p>
            <a:r>
              <a:rPr lang="nb-NO" dirty="0"/>
              <a:t>Et eksempel:</a:t>
            </a:r>
          </a:p>
          <a:p>
            <a:pPr marL="171450" indent="-171450">
              <a:buFont typeface="Arial" panose="020B0604020202020204" pitchFamily="34" charset="0"/>
              <a:buChar char="•"/>
            </a:pPr>
            <a:r>
              <a:rPr lang="nb-NO" dirty="0"/>
              <a:t>Ett stort slag i </a:t>
            </a:r>
            <a:r>
              <a:rPr lang="nb-NO" dirty="0" err="1"/>
              <a:t>Broca</a:t>
            </a:r>
            <a:r>
              <a:rPr lang="nb-NO" dirty="0"/>
              <a:t> er nesten som at Hitler-Tyskland bombet hele Oslo og Akershus. Ingen veier, ingen hus, ingen industri. Det er nesten umulig å bygge opp byen, men hvis de skal bygge opp byen igjen kan det ta mange, mange titalls år.</a:t>
            </a:r>
          </a:p>
          <a:p>
            <a:pPr marL="171450" indent="-171450">
              <a:buFont typeface="Arial" panose="020B0604020202020204" pitchFamily="34" charset="0"/>
              <a:buChar char="•"/>
            </a:pPr>
            <a:r>
              <a:rPr lang="nb-NO" dirty="0"/>
              <a:t>For meg var den lik som at Hitler-Tyskland har bombet hele Norge – men ikke så store </a:t>
            </a:r>
            <a:r>
              <a:rPr lang="nb-NO" dirty="0" err="1"/>
              <a:t>bomper</a:t>
            </a:r>
            <a:r>
              <a:rPr lang="nb-NO" dirty="0"/>
              <a:t>. En bombe på Frogner, en bombe på jernbanen fra Trondheim til Bodø, en bombe på havna i Bodø… og mange. Mange flere i hele Norge. Ingen byer var ødelagt, men de har bombet mange veier, noen tettsteder og ødelagt mye natur. </a:t>
            </a:r>
          </a:p>
          <a:p>
            <a:pPr marL="171450" indent="-171450">
              <a:buFont typeface="Arial" panose="020B0604020202020204" pitchFamily="34" charset="0"/>
              <a:buChar char="•"/>
            </a:pPr>
            <a:r>
              <a:rPr lang="nb-NO" dirty="0"/>
              <a:t>MEN det er lettere å bygge opp veier, enn å bygge en hel by. </a:t>
            </a:r>
          </a:p>
          <a:p>
            <a:pPr marL="171450" indent="-171450">
              <a:buFont typeface="Arial" panose="020B0604020202020204" pitchFamily="34" charset="0"/>
              <a:buChar char="•"/>
            </a:pPr>
            <a:r>
              <a:rPr lang="nb-NO" dirty="0"/>
              <a:t>For meg – og også de kan har </a:t>
            </a:r>
            <a:r>
              <a:rPr lang="nb-NO" dirty="0" err="1"/>
              <a:t>broca</a:t>
            </a:r>
            <a:r>
              <a:rPr lang="nb-NO" dirty="0"/>
              <a:t> – er det viktig å bygge veier i hjernen. (og tog fordi det er bedre for klima)</a:t>
            </a:r>
          </a:p>
          <a:p>
            <a:endParaRPr lang="nb-NO" dirty="0"/>
          </a:p>
          <a:p>
            <a:r>
              <a:rPr lang="nb-NO" dirty="0"/>
              <a:t>Sebastian spurte meg to ting: Er du homo, og er du sosialist? Han visste ikke om jeg var meg selv, eller er annen ny person. Jeg var meg selv. Da begynte jobben min for å vinne mitt liv</a:t>
            </a:r>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4</a:t>
            </a:fld>
            <a:endParaRPr lang="nb-NO"/>
          </a:p>
        </p:txBody>
      </p:sp>
    </p:spTree>
    <p:extLst>
      <p:ext uri="{BB962C8B-B14F-4D97-AF65-F5344CB8AC3E}">
        <p14:creationId xmlns:p14="http://schemas.microsoft.com/office/powerpoint/2010/main" val="4182060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Ord</a:t>
            </a:r>
          </a:p>
          <a:p>
            <a:endParaRPr lang="nb-NO" dirty="0"/>
          </a:p>
          <a:p>
            <a:r>
              <a:rPr lang="nb-NO" dirty="0"/>
              <a:t>Jeg kunne forstå</a:t>
            </a:r>
            <a:r>
              <a:rPr lang="nb-NO" baseline="0" dirty="0"/>
              <a:t> alt, men arkivet mitt var ødelagt. </a:t>
            </a:r>
          </a:p>
          <a:p>
            <a:endParaRPr lang="nb-NO" dirty="0"/>
          </a:p>
          <a:p>
            <a:r>
              <a:rPr lang="nb-NO" dirty="0"/>
              <a:t>Jeg fant «mamma» – det er </a:t>
            </a:r>
            <a:r>
              <a:rPr lang="nb-NO" dirty="0" err="1"/>
              <a:t>basisord</a:t>
            </a:r>
            <a:r>
              <a:rPr lang="nb-NO" dirty="0"/>
              <a:t> for nesten alle tror jeg</a:t>
            </a:r>
          </a:p>
          <a:p>
            <a:endParaRPr lang="nb-NO" dirty="0"/>
          </a:p>
          <a:p>
            <a:r>
              <a:rPr lang="nb-NO" dirty="0"/>
              <a:t>Stien</a:t>
            </a:r>
            <a:r>
              <a:rPr lang="nb-NO" baseline="0" dirty="0"/>
              <a:t> fra ordet </a:t>
            </a:r>
            <a:r>
              <a:rPr lang="nb-NO" dirty="0"/>
              <a:t>til </a:t>
            </a:r>
            <a:r>
              <a:rPr lang="nb-NO" dirty="0" err="1"/>
              <a:t>broca</a:t>
            </a:r>
            <a:r>
              <a:rPr lang="nb-NO" dirty="0"/>
              <a:t> var ødelagt. Ordene</a:t>
            </a:r>
            <a:r>
              <a:rPr lang="nb-NO" baseline="0" dirty="0"/>
              <a:t> var i hjernen min, men ikke alle som har afasi har det – jeg er heldig. </a:t>
            </a:r>
          </a:p>
          <a:p>
            <a:r>
              <a:rPr lang="nb-NO" baseline="0" dirty="0"/>
              <a:t>Hvis du husker ett fremmedord som du har hørt en gang er det vanskelig å huske det når du trenger det. Det er nesten umulig. Hvis du vil huske det bør du si det høyt.</a:t>
            </a:r>
          </a:p>
          <a:p>
            <a:r>
              <a:rPr lang="nb-NO" baseline="0" dirty="0"/>
              <a:t>Jeg snakket høyt for å bygge stien fra ordet til </a:t>
            </a:r>
            <a:r>
              <a:rPr lang="nb-NO" baseline="0" dirty="0" err="1"/>
              <a:t>broca</a:t>
            </a:r>
            <a:r>
              <a:rPr lang="nb-NO" baseline="0" dirty="0"/>
              <a:t>.</a:t>
            </a:r>
            <a:endParaRPr lang="nb-NO" dirty="0"/>
          </a:p>
          <a:p>
            <a:endParaRPr lang="nb-NO" dirty="0"/>
          </a:p>
          <a:p>
            <a:r>
              <a:rPr lang="nb-NO" dirty="0"/>
              <a:t>Jeg kunne ape – men jeg fant ikke ordene</a:t>
            </a:r>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5</a:t>
            </a:fld>
            <a:endParaRPr lang="nb-NO"/>
          </a:p>
        </p:txBody>
      </p:sp>
    </p:spTree>
    <p:extLst>
      <p:ext uri="{BB962C8B-B14F-4D97-AF65-F5344CB8AC3E}">
        <p14:creationId xmlns:p14="http://schemas.microsoft.com/office/powerpoint/2010/main" val="267812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mistet alt. 1-2 uker kunne jeg si «</a:t>
            </a:r>
            <a:r>
              <a:rPr lang="nb-NO" dirty="0" err="1"/>
              <a:t>møøø</a:t>
            </a:r>
            <a:r>
              <a:rPr lang="nb-NO" dirty="0"/>
              <a:t>», etter det kunne jeg si «mamma»</a:t>
            </a:r>
          </a:p>
          <a:p>
            <a:endParaRPr lang="nb-NO" dirty="0"/>
          </a:p>
          <a:p>
            <a:r>
              <a:rPr lang="nb-NO" dirty="0"/>
              <a:t>Noen tenker at faren er over etter at personen er i live. Det er så feil! Jobben min startet da. Jeg var levende, men jeg var ikke i live. Å leve livet er, som meg, å snakke med andre, å smake, å se, å føle, å gå… </a:t>
            </a:r>
          </a:p>
          <a:p>
            <a:r>
              <a:rPr lang="nb-NO" dirty="0"/>
              <a:t>Jeg var lam i hele høyre side. Jeg kunne ikke gå. Jeg kunne ikke se så mye. Jeg kunne ikke snakke. </a:t>
            </a:r>
          </a:p>
          <a:p>
            <a:r>
              <a:rPr lang="nb-NO" dirty="0"/>
              <a:t>Jobben min begynte for å komme tilbake til live igjen.</a:t>
            </a:r>
            <a:endParaRPr lang="nb-NO" sz="1200" b="0" i="0" kern="1200" dirty="0">
              <a:solidFill>
                <a:schemeClr val="tx1"/>
              </a:solidFill>
              <a:effectLst/>
              <a:latin typeface="+mn-lt"/>
              <a:ea typeface="+mn-ea"/>
              <a:cs typeface="+mn-cs"/>
            </a:endParaRP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Rikshospitalet. </a:t>
            </a:r>
          </a:p>
          <a:p>
            <a:pPr marL="228600" indent="-228600">
              <a:buFont typeface="+mj-lt"/>
              <a:buAutoNum type="arabicPeriod"/>
            </a:pPr>
            <a:r>
              <a:rPr lang="nb-NO" sz="1200" b="0" i="0" kern="1200" dirty="0">
                <a:solidFill>
                  <a:schemeClr val="tx1"/>
                </a:solidFill>
                <a:effectLst/>
                <a:latin typeface="+mn-lt"/>
                <a:ea typeface="+mn-ea"/>
                <a:cs typeface="+mn-cs"/>
              </a:rPr>
              <a:t>Etter koma og finne meg selv </a:t>
            </a:r>
          </a:p>
          <a:p>
            <a:pPr marL="228600" indent="-228600">
              <a:buFont typeface="+mj-lt"/>
              <a:buAutoNum type="arabicPeriod"/>
            </a:pPr>
            <a:r>
              <a:rPr lang="nb-NO" dirty="0"/>
              <a:t>Lite logoped på Rikshospitalet. Det er viktig å starte så fort</a:t>
            </a:r>
            <a:r>
              <a:rPr lang="nb-NO" baseline="0" dirty="0"/>
              <a:t> det kan gjøres. Jobb fort og sakte! =D MEN det var mye påkjenninger i hjernen min</a:t>
            </a:r>
          </a:p>
          <a:p>
            <a:pPr marL="0" indent="0">
              <a:buFontTx/>
              <a:buNone/>
            </a:pPr>
            <a:endParaRPr lang="nb-NO" sz="1200" b="0" i="0" kern="1200" dirty="0">
              <a:solidFill>
                <a:schemeClr val="tx1"/>
              </a:solidFill>
              <a:effectLst/>
              <a:latin typeface="+mn-lt"/>
              <a:ea typeface="+mn-ea"/>
              <a:cs typeface="+mn-cs"/>
            </a:endParaRPr>
          </a:p>
          <a:p>
            <a:pPr marL="0" indent="0">
              <a:buFontTx/>
              <a:buNone/>
            </a:pPr>
            <a:r>
              <a:rPr lang="nb-NO" sz="1200" b="0" i="0" kern="1200" dirty="0">
                <a:solidFill>
                  <a:schemeClr val="tx1"/>
                </a:solidFill>
                <a:effectLst/>
                <a:latin typeface="+mn-lt"/>
                <a:ea typeface="+mn-ea"/>
                <a:cs typeface="+mn-cs"/>
              </a:rPr>
              <a:t>AHUS</a:t>
            </a:r>
          </a:p>
          <a:p>
            <a:pPr marL="228600" indent="-228600">
              <a:buFont typeface="+mj-lt"/>
              <a:buAutoNum type="arabicPeriod"/>
            </a:pPr>
            <a:r>
              <a:rPr lang="nb-NO" sz="1200" b="0" i="0" kern="1200" dirty="0">
                <a:solidFill>
                  <a:schemeClr val="tx1"/>
                </a:solidFill>
                <a:effectLst/>
                <a:latin typeface="+mn-lt"/>
                <a:ea typeface="+mn-ea"/>
                <a:cs typeface="+mn-cs"/>
              </a:rPr>
              <a:t>SNAKK med personen – ikke bare de rundt</a:t>
            </a:r>
          </a:p>
          <a:p>
            <a:pPr marL="228600" indent="-228600">
              <a:buFont typeface="+mj-lt"/>
              <a:buAutoNum type="arabicPeriod"/>
            </a:pPr>
            <a:r>
              <a:rPr lang="nb-NO" sz="1200" b="0" i="0" kern="1200" dirty="0" err="1">
                <a:solidFill>
                  <a:schemeClr val="tx1"/>
                </a:solidFill>
                <a:effectLst/>
                <a:latin typeface="+mn-lt"/>
                <a:ea typeface="+mn-ea"/>
                <a:cs typeface="+mn-cs"/>
              </a:rPr>
              <a:t>Seb</a:t>
            </a:r>
            <a:r>
              <a:rPr lang="nb-NO" sz="1200" b="0" i="0" kern="1200" dirty="0">
                <a:solidFill>
                  <a:schemeClr val="tx1"/>
                </a:solidFill>
                <a:effectLst/>
                <a:latin typeface="+mn-lt"/>
                <a:ea typeface="+mn-ea"/>
                <a:cs typeface="+mn-cs"/>
              </a:rPr>
              <a:t> kjøpte </a:t>
            </a:r>
            <a:r>
              <a:rPr lang="nb-NO" sz="1200" b="0" i="0" kern="1200" dirty="0" err="1">
                <a:solidFill>
                  <a:schemeClr val="tx1"/>
                </a:solidFill>
                <a:effectLst/>
                <a:latin typeface="+mn-lt"/>
                <a:ea typeface="+mn-ea"/>
                <a:cs typeface="+mn-cs"/>
              </a:rPr>
              <a:t>iPAD</a:t>
            </a:r>
            <a:r>
              <a:rPr lang="nb-NO" sz="1200" b="0" i="0" kern="1200" dirty="0">
                <a:solidFill>
                  <a:schemeClr val="tx1"/>
                </a:solidFill>
                <a:effectLst/>
                <a:latin typeface="+mn-lt"/>
                <a:ea typeface="+mn-ea"/>
                <a:cs typeface="+mn-cs"/>
              </a:rPr>
              <a:t> og jeg ville se </a:t>
            </a:r>
            <a:r>
              <a:rPr lang="nb-NO" sz="1200" b="0" i="0" kern="1200" dirty="0" err="1">
                <a:solidFill>
                  <a:schemeClr val="tx1"/>
                </a:solidFill>
                <a:effectLst/>
                <a:latin typeface="+mn-lt"/>
                <a:ea typeface="+mn-ea"/>
                <a:cs typeface="+mn-cs"/>
              </a:rPr>
              <a:t>the</a:t>
            </a:r>
            <a:r>
              <a:rPr lang="nb-NO" sz="1200" b="0" i="0" kern="1200" dirty="0">
                <a:solidFill>
                  <a:schemeClr val="tx1"/>
                </a:solidFill>
                <a:effectLst/>
                <a:latin typeface="+mn-lt"/>
                <a:ea typeface="+mn-ea"/>
                <a:cs typeface="+mn-cs"/>
              </a:rPr>
              <a:t> Crown på </a:t>
            </a:r>
            <a:r>
              <a:rPr lang="nb-NO" sz="1200" b="0" i="0" kern="1200" dirty="0" err="1">
                <a:solidFill>
                  <a:schemeClr val="tx1"/>
                </a:solidFill>
                <a:effectLst/>
                <a:latin typeface="+mn-lt"/>
                <a:ea typeface="+mn-ea"/>
                <a:cs typeface="+mn-cs"/>
              </a:rPr>
              <a:t>Netflix</a:t>
            </a:r>
            <a:r>
              <a:rPr lang="nb-NO" sz="1200" b="0" i="0" kern="1200" dirty="0">
                <a:solidFill>
                  <a:schemeClr val="tx1"/>
                </a:solidFill>
                <a:effectLst/>
                <a:latin typeface="+mn-lt"/>
                <a:ea typeface="+mn-ea"/>
                <a:cs typeface="+mn-cs"/>
              </a:rPr>
              <a:t>.</a:t>
            </a:r>
            <a:r>
              <a:rPr lang="nb-NO" sz="1200" b="0" i="0" kern="1200" baseline="0" dirty="0">
                <a:solidFill>
                  <a:schemeClr val="tx1"/>
                </a:solidFill>
                <a:effectLst/>
                <a:latin typeface="+mn-lt"/>
                <a:ea typeface="+mn-ea"/>
                <a:cs typeface="+mn-cs"/>
              </a:rPr>
              <a:t> Jeg skrev «gmail.com»</a:t>
            </a:r>
            <a:endParaRPr lang="nb-NO" sz="1200" b="0" i="0" kern="1200" dirty="0">
              <a:solidFill>
                <a:schemeClr val="tx1"/>
              </a:solidFill>
              <a:effectLst/>
              <a:latin typeface="+mn-lt"/>
              <a:ea typeface="+mn-ea"/>
              <a:cs typeface="+mn-cs"/>
            </a:endParaRPr>
          </a:p>
          <a:p>
            <a:pPr marL="228600" indent="-228600">
              <a:buFont typeface="+mj-lt"/>
              <a:buAutoNum type="arabicPeriod"/>
            </a:pPr>
            <a:r>
              <a:rPr lang="nb-NO" sz="1200" b="0" i="0" kern="1200" dirty="0">
                <a:solidFill>
                  <a:schemeClr val="tx1"/>
                </a:solidFill>
                <a:effectLst/>
                <a:latin typeface="+mn-lt"/>
                <a:ea typeface="+mn-ea"/>
                <a:cs typeface="+mn-cs"/>
              </a:rPr>
              <a:t>AHUS. 1 time med logoped i 9 dager...</a:t>
            </a:r>
          </a:p>
          <a:p>
            <a:pPr marL="228600" indent="-228600">
              <a:buFont typeface="+mj-lt"/>
              <a:buAutoNum type="arabicPeriod"/>
            </a:pPr>
            <a:r>
              <a:rPr lang="nb-NO" dirty="0"/>
              <a:t>Det var forferdelig</a:t>
            </a:r>
            <a:r>
              <a:rPr lang="nb-NO" baseline="0" dirty="0"/>
              <a:t> på AHUS. Legene snakket med Sebastian og familien min over senga mi. Jeg så ikke på meg. Jeg følte at jeg var en ting – ikke en person. </a:t>
            </a:r>
            <a:endParaRPr lang="nb-NO" dirty="0"/>
          </a:p>
          <a:p>
            <a:pPr marL="171450" indent="-171450">
              <a:buFontTx/>
              <a:buChar char="-"/>
            </a:pPr>
            <a:endParaRPr lang="nb-NO" sz="1200" b="0" i="0" kern="1200" dirty="0">
              <a:solidFill>
                <a:schemeClr val="tx1"/>
              </a:solidFill>
              <a:effectLst/>
              <a:latin typeface="+mn-lt"/>
              <a:ea typeface="+mn-ea"/>
              <a:cs typeface="+mn-cs"/>
            </a:endParaRPr>
          </a:p>
          <a:p>
            <a:r>
              <a:rPr lang="nb-NO" dirty="0"/>
              <a:t> Jeg er heldig. Jeg</a:t>
            </a:r>
            <a:r>
              <a:rPr lang="nb-NO" baseline="0" dirty="0"/>
              <a:t> hadde familie og mannen min. Sebastian var og er håpet mitt.</a:t>
            </a:r>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6</a:t>
            </a:fld>
            <a:endParaRPr lang="nb-NO"/>
          </a:p>
        </p:txBody>
      </p:sp>
    </p:spTree>
    <p:extLst>
      <p:ext uri="{BB962C8B-B14F-4D97-AF65-F5344CB8AC3E}">
        <p14:creationId xmlns:p14="http://schemas.microsoft.com/office/powerpoint/2010/main" val="261015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Sunnaas.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Du jobber ikke hvis du ikke er trygg.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Mat og dobbeltseng på Sunnaas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Hvis du jobber på et sykehus eller rehabiliteringsanstalt er det bra å snakke med de andre som jobber med pasientene. Sykepleiere er viktig hvis de har forstått problemene med de som de jobber med.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Logopedene mine var litt psykologer for meg. Jeg gråt mye - og det er bra å gråte! Og jeg lo! Folk er forskjellige, men det er viktig å vise og kjenne seg selv</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Det er viktig å være en person, ikke alltid pasienten. De lyttet på meg – OG de delte mye av seg selv. Mange tror at det er viktig å bygge murer til privatlivet og jobblivet. Jeg er SÅ uenig! Jeg kan ikke ringe Katrine hver dag som å spise middag eller lunsj, eller gå på teater – men det var viktig å forstå litt av henne. Barna, mannen, noen innblikk på livet hennes.</a:t>
            </a:r>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7</a:t>
            </a:fld>
            <a:endParaRPr lang="nb-NO"/>
          </a:p>
        </p:txBody>
      </p:sp>
    </p:spTree>
    <p:extLst>
      <p:ext uri="{BB962C8B-B14F-4D97-AF65-F5344CB8AC3E}">
        <p14:creationId xmlns:p14="http://schemas.microsoft.com/office/powerpoint/2010/main" val="198172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mj-lt"/>
              <a:buAutoNum type="arabicPeriod"/>
            </a:pPr>
            <a:r>
              <a:rPr lang="nb-NO" dirty="0"/>
              <a:t>En psykolog sa til meg at hun trodde at jeg aldri kunne jobbe igjen. Dere bør aldri lyve om at dere «tror» pasientene, og ikke fortelle dem at du tror at de kan aldri bli bra igjen. Jeg mistet en uke for å gråte og jobbet ikke på grunn av dette.</a:t>
            </a:r>
          </a:p>
          <a:p>
            <a:pPr marL="228600" indent="-228600">
              <a:buFont typeface="+mj-lt"/>
              <a:buAutoNum type="arabicPeriod"/>
            </a:pPr>
            <a:endParaRPr lang="nb-NO" dirty="0"/>
          </a:p>
          <a:p>
            <a:pPr marL="228600" indent="-228600">
              <a:buFont typeface="+mj-lt"/>
              <a:buAutoNum type="arabicPeriod"/>
            </a:pPr>
            <a:r>
              <a:rPr lang="nb-NO" dirty="0"/>
              <a:t>Dere bør bygge opp håpet – men ikke lyve.</a:t>
            </a:r>
          </a:p>
          <a:p>
            <a:pPr marL="228600" indent="-228600">
              <a:buFont typeface="+mj-lt"/>
              <a:buAutoNum type="arabicPeriod"/>
            </a:pPr>
            <a:endParaRPr lang="nb-NO"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nb-NO" baseline="0" dirty="0"/>
              <a:t>Dere kan vise progresjonen og vise at de kan være bedre. </a:t>
            </a:r>
            <a:endParaRPr lang="nb-NO" dirty="0"/>
          </a:p>
          <a:p>
            <a:pPr marL="228600" indent="-228600">
              <a:buFont typeface="+mj-lt"/>
              <a:buAutoNum type="arabicPeriod"/>
            </a:pPr>
            <a:endParaRPr lang="nb-NO" dirty="0"/>
          </a:p>
          <a:p>
            <a:pPr marL="228600" indent="-228600">
              <a:buFont typeface="+mj-lt"/>
              <a:buAutoNum type="arabicPeriod"/>
            </a:pPr>
            <a:r>
              <a:rPr lang="nb-NO" dirty="0"/>
              <a:t>Å hjelpe andre folk lager håp til de som hjelper</a:t>
            </a:r>
            <a:r>
              <a:rPr lang="nb-NO" baseline="0" dirty="0"/>
              <a:t> de andre. Nå skal jeg snakke med dere – det er så viktig for MEG også. Jeg vil ikke være en byrde for staten. Jeg husket at mamma spurte meg for å hente en ting – det var viktig for meg. </a:t>
            </a:r>
          </a:p>
          <a:p>
            <a:pPr marL="228600" indent="-228600">
              <a:buFont typeface="+mj-lt"/>
              <a:buAutoNum type="arabicPeriod"/>
            </a:pPr>
            <a:endParaRPr lang="nb-NO" baseline="0" dirty="0"/>
          </a:p>
          <a:p>
            <a:pPr marL="228600" indent="-228600">
              <a:buFont typeface="+mj-lt"/>
              <a:buAutoNum type="arabicPeriod"/>
            </a:pPr>
            <a:r>
              <a:rPr lang="nb-NO" baseline="0" dirty="0"/>
              <a:t>Informasjon er viktig. Ett år etterpå gråt Sebastian og jeg mye. Vi hadde lest at de som ikke snakker 100 % etter ett år aldri kan være bra igjen. Det er FEIL. De som du skal jobbe med trenger fakta og informasjon. </a:t>
            </a:r>
          </a:p>
          <a:p>
            <a:pPr marL="228600" indent="-228600">
              <a:buFont typeface="+mj-lt"/>
              <a:buAutoNum type="arabicPeriod"/>
            </a:pPr>
            <a:endParaRPr lang="nb-NO" baseline="0" dirty="0"/>
          </a:p>
          <a:p>
            <a:pPr marL="228600" indent="-228600">
              <a:buFont typeface="+mj-lt"/>
              <a:buAutoNum type="arabicPeriod"/>
            </a:pPr>
            <a:r>
              <a:rPr lang="nb-NO" baseline="0" dirty="0"/>
              <a:t>Jeg er </a:t>
            </a:r>
            <a:r>
              <a:rPr lang="nb-NO" baseline="0" dirty="0" err="1"/>
              <a:t>mensa</a:t>
            </a:r>
            <a:r>
              <a:rPr lang="nb-NO" baseline="0" dirty="0"/>
              <a:t>-medlem nå. Jeg er ikke dum.</a:t>
            </a:r>
            <a:endParaRPr lang="nb-NO" dirty="0"/>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9</a:t>
            </a:fld>
            <a:endParaRPr lang="nb-NO"/>
          </a:p>
        </p:txBody>
      </p:sp>
    </p:spTree>
    <p:extLst>
      <p:ext uri="{BB962C8B-B14F-4D97-AF65-F5344CB8AC3E}">
        <p14:creationId xmlns:p14="http://schemas.microsoft.com/office/powerpoint/2010/main" val="110040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mj-lt"/>
              <a:buAutoNum type="arabicPeriod"/>
            </a:pPr>
            <a:r>
              <a:rPr lang="nb-NO" dirty="0"/>
              <a:t>«Det er bra» er ikke ros. Det er tomme</a:t>
            </a:r>
            <a:r>
              <a:rPr lang="nb-NO" baseline="0" dirty="0"/>
              <a:t> ord.</a:t>
            </a:r>
          </a:p>
          <a:p>
            <a:pPr marL="228600" indent="-228600">
              <a:buFont typeface="+mj-lt"/>
              <a:buAutoNum type="arabicPeriod"/>
            </a:pPr>
            <a:endParaRPr lang="nb-NO" baseline="0" dirty="0"/>
          </a:p>
          <a:p>
            <a:pPr marL="228600" indent="-228600">
              <a:buFont typeface="+mj-lt"/>
              <a:buAutoNum type="arabicPeriod"/>
            </a:pPr>
            <a:r>
              <a:rPr lang="nb-NO" baseline="0" dirty="0"/>
              <a:t>Ros er viktig. Det skal være konkret og riktig.</a:t>
            </a:r>
          </a:p>
          <a:p>
            <a:pPr marL="228600" indent="-228600">
              <a:buFont typeface="+mj-lt"/>
              <a:buAutoNum type="arabicPeriod"/>
            </a:pPr>
            <a:endParaRPr lang="nb-NO"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b-NO" baseline="0" dirty="0"/>
              <a:t>IKKE klag på personen som du jobber med. Du kan bruke argumenter om å øve. Hvis du er i et forhold – har du klagd på den andre person i forholdet? Virket det? Jeg tror ikke at det virket. </a:t>
            </a:r>
          </a:p>
          <a:p>
            <a:pPr marL="228600" indent="-228600">
              <a:buFont typeface="+mj-lt"/>
              <a:buAutoNum type="arabicPeriod"/>
            </a:pPr>
            <a:endParaRPr lang="nb-NO" baseline="0" dirty="0"/>
          </a:p>
          <a:p>
            <a:pPr marL="228600" indent="-228600">
              <a:buFont typeface="+mj-lt"/>
              <a:buAutoNum type="arabicPeriod"/>
            </a:pPr>
            <a:r>
              <a:rPr lang="nb-NO" baseline="0" dirty="0"/>
              <a:t>Når Katrine sa at verbene er mye bedre nå. Du bøyer også sterke verb og mange alle av dem er riktige. DET er ros! Da vil vi være enda bedre!</a:t>
            </a:r>
          </a:p>
          <a:p>
            <a:pPr marL="228600" indent="-228600">
              <a:buFont typeface="+mj-lt"/>
              <a:buAutoNum type="arabicPeriod"/>
            </a:pPr>
            <a:endParaRPr lang="nb-NO" baseline="0" dirty="0"/>
          </a:p>
          <a:p>
            <a:pPr marL="228600" indent="-228600">
              <a:buFont typeface="+mj-lt"/>
              <a:buAutoNum type="arabicPeriod"/>
            </a:pPr>
            <a:r>
              <a:rPr lang="nb-NO" baseline="0" dirty="0"/>
              <a:t>Du kan alltid finne noen ting å rose andre. </a:t>
            </a:r>
          </a:p>
          <a:p>
            <a:pPr marL="685800" lvl="1" indent="-228600">
              <a:buFont typeface="+mj-lt"/>
              <a:buAutoNum type="arabicPeriod"/>
            </a:pPr>
            <a:r>
              <a:rPr lang="nb-NO" baseline="0" dirty="0"/>
              <a:t>«Så bra at du kom på tida.»</a:t>
            </a:r>
          </a:p>
          <a:p>
            <a:pPr marL="685800" lvl="1" indent="-228600">
              <a:buFont typeface="+mj-lt"/>
              <a:buAutoNum type="arabicPeriod"/>
            </a:pPr>
            <a:r>
              <a:rPr lang="nb-NO" baseline="0" dirty="0"/>
              <a:t>«Du har gjort alle leksene og alle av dem er nesten riktige!» / hvis det er mye feil «Alle substantivene er helt riktige, veldig bra»</a:t>
            </a:r>
          </a:p>
          <a:p>
            <a:pPr marL="228600" indent="-228600">
              <a:buFont typeface="+mj-lt"/>
              <a:buAutoNum type="arabicPeriod"/>
            </a:pPr>
            <a:r>
              <a:rPr lang="nb-NO" baseline="0" dirty="0"/>
              <a:t>Det er fint for meg å høre progresjonen. Det er ros for meg selv.</a:t>
            </a:r>
            <a:endParaRPr lang="nb-NO" dirty="0"/>
          </a:p>
          <a:p>
            <a:endParaRPr lang="nb-NO" dirty="0"/>
          </a:p>
        </p:txBody>
      </p:sp>
      <p:sp>
        <p:nvSpPr>
          <p:cNvPr id="4" name="Plassholder for lysbildenummer 3"/>
          <p:cNvSpPr>
            <a:spLocks noGrp="1"/>
          </p:cNvSpPr>
          <p:nvPr>
            <p:ph type="sldNum" sz="quarter" idx="5"/>
          </p:nvPr>
        </p:nvSpPr>
        <p:spPr/>
        <p:txBody>
          <a:bodyPr/>
          <a:lstStyle/>
          <a:p>
            <a:fld id="{8C342498-D098-49A6-A856-0D53BEFAA64F}" type="slidenum">
              <a:rPr lang="nb-NO" smtClean="0"/>
              <a:t>10</a:t>
            </a:fld>
            <a:endParaRPr lang="nb-NO"/>
          </a:p>
        </p:txBody>
      </p:sp>
    </p:spTree>
    <p:extLst>
      <p:ext uri="{BB962C8B-B14F-4D97-AF65-F5344CB8AC3E}">
        <p14:creationId xmlns:p14="http://schemas.microsoft.com/office/powerpoint/2010/main" val="3613328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nb-NO"/>
              <a:t>Klikk for å redigere tittelstil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nb-NO"/>
              <a:t>Klikk på ikonet for å legge til et bilde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nb-NO"/>
              <a:t>Klikk for å redigere tittelstil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nb-NO"/>
              <a:t>Klikk for å redigere tittelstil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nb-NO"/>
              <a:t>Klikk for å redigere tittelstil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nb-NO"/>
              <a:t>Klikk for å redigere tittelstil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3" name="Date Placeholder 2"/>
          <p:cNvSpPr>
            <a:spLocks noGrp="1"/>
          </p:cNvSpPr>
          <p:nvPr>
            <p:ph type="dt" sz="half" idx="10"/>
          </p:nvPr>
        </p:nvSpPr>
        <p:spPr/>
        <p:txBody>
          <a:bodyPr/>
          <a:lstStyle/>
          <a:p>
            <a:fld id="{48A87A34-81AB-432B-8DAE-1953F412C126}" type="datetimeFigureOut">
              <a:rPr lang="en-US" dirty="0"/>
              <a:t>3/29/2022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nb-NO"/>
              <a:t>Klikk for å redigere tittelstil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b-NO"/>
              <a:t>Klikk på ikonet for å legge til et bilde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b-NO"/>
              <a:t>Klikk på ikonet for å legge til et bilde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nb-NO"/>
              <a:t>Klikk på ikonet for å legge til et bilde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3" name="Date Placeholder 2"/>
          <p:cNvSpPr>
            <a:spLocks noGrp="1"/>
          </p:cNvSpPr>
          <p:nvPr>
            <p:ph type="dt" sz="half" idx="10"/>
          </p:nvPr>
        </p:nvSpPr>
        <p:spPr/>
        <p:txBody>
          <a:bodyPr/>
          <a:lstStyle/>
          <a:p>
            <a:fld id="{48A87A34-81AB-432B-8DAE-1953F412C126}" type="datetimeFigureOut">
              <a:rPr lang="en-US" dirty="0"/>
              <a:t>3/29/2022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nb-NO"/>
              <a:t>Klikk for å redigere tittelstil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48A87A34-81AB-432B-8DAE-1953F412C126}"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nb-NO"/>
              <a:t>Klikk for å redigere tittelstil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141410" y="3073397"/>
            <a:ext cx="4878391" cy="27178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3073397"/>
            <a:ext cx="4875210" cy="27178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dirty="0"/>
              <a:t>3/29/2022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3/29/2022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BE10567-6165-46A7-867D-4690A16B4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9" name="Rectangle 8">
              <a:extLst>
                <a:ext uri="{FF2B5EF4-FFF2-40B4-BE49-F238E27FC236}">
                  <a16:creationId xmlns:a16="http://schemas.microsoft.com/office/drawing/2014/main" id="{0F4DB1F4-429C-4C85-85D7-C4D81996D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59C0DA6-71D9-4C96-A774-7FADF5E0A4C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sp>
        <p:nvSpPr>
          <p:cNvPr id="12" name="Round Diagonal Corner Rectangle 7">
            <a:extLst>
              <a:ext uri="{FF2B5EF4-FFF2-40B4-BE49-F238E27FC236}">
                <a16:creationId xmlns:a16="http://schemas.microsoft.com/office/drawing/2014/main" id="{4B24F6DB-F114-44A7-BB56-D401884E4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rgbClr val="000000">
              <a:alpha val="80000"/>
            </a:srgb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DB50ECD-225E-4F81-AF7B-706DD05F3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a:effectLst/>
        </p:grpSpPr>
        <p:sp>
          <p:nvSpPr>
            <p:cNvPr id="15" name="Freeform 32">
              <a:extLst>
                <a:ext uri="{FF2B5EF4-FFF2-40B4-BE49-F238E27FC236}">
                  <a16:creationId xmlns:a16="http://schemas.microsoft.com/office/drawing/2014/main" id="{CBC3B006-1357-4969-BC3D-CDD91E492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6" name="Freeform 33">
              <a:extLst>
                <a:ext uri="{FF2B5EF4-FFF2-40B4-BE49-F238E27FC236}">
                  <a16:creationId xmlns:a16="http://schemas.microsoft.com/office/drawing/2014/main" id="{0D6E4F1D-B331-41B5-90EF-2236C1EE15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7" name="Freeform 34">
              <a:extLst>
                <a:ext uri="{FF2B5EF4-FFF2-40B4-BE49-F238E27FC236}">
                  <a16:creationId xmlns:a16="http://schemas.microsoft.com/office/drawing/2014/main" id="{54A60014-21DF-44E5-9137-433571885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7">
              <a:extLst>
                <a:ext uri="{FF2B5EF4-FFF2-40B4-BE49-F238E27FC236}">
                  <a16:creationId xmlns:a16="http://schemas.microsoft.com/office/drawing/2014/main" id="{40B768C0-B003-45F4-9A06-EA3509A90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5">
              <a:extLst>
                <a:ext uri="{FF2B5EF4-FFF2-40B4-BE49-F238E27FC236}">
                  <a16:creationId xmlns:a16="http://schemas.microsoft.com/office/drawing/2014/main" id="{5E479182-2054-4AD9-823D-81CFAD7F2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6">
              <a:extLst>
                <a:ext uri="{FF2B5EF4-FFF2-40B4-BE49-F238E27FC236}">
                  <a16:creationId xmlns:a16="http://schemas.microsoft.com/office/drawing/2014/main" id="{A7D912CF-756A-41F1-8BF1-5BA7D1BD05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8">
              <a:extLst>
                <a:ext uri="{FF2B5EF4-FFF2-40B4-BE49-F238E27FC236}">
                  <a16:creationId xmlns:a16="http://schemas.microsoft.com/office/drawing/2014/main" id="{734B6F35-2160-44B1-AB00-F628C84B14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9">
              <a:extLst>
                <a:ext uri="{FF2B5EF4-FFF2-40B4-BE49-F238E27FC236}">
                  <a16:creationId xmlns:a16="http://schemas.microsoft.com/office/drawing/2014/main" id="{D8657E76-4F63-44FE-86C5-54CA174FC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40">
              <a:extLst>
                <a:ext uri="{FF2B5EF4-FFF2-40B4-BE49-F238E27FC236}">
                  <a16:creationId xmlns:a16="http://schemas.microsoft.com/office/drawing/2014/main" id="{482CEB8C-90E5-4152-8B52-A2881B98A3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Rectangle 41">
              <a:extLst>
                <a:ext uri="{FF2B5EF4-FFF2-40B4-BE49-F238E27FC236}">
                  <a16:creationId xmlns:a16="http://schemas.microsoft.com/office/drawing/2014/main" id="{85010FC2-BC4C-4692-876D-7FE363BFC6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32">
              <a:extLst>
                <a:ext uri="{FF2B5EF4-FFF2-40B4-BE49-F238E27FC236}">
                  <a16:creationId xmlns:a16="http://schemas.microsoft.com/office/drawing/2014/main" id="{714C1223-2B78-4715-9ACB-079A60D16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Freeform 33">
              <a:extLst>
                <a:ext uri="{FF2B5EF4-FFF2-40B4-BE49-F238E27FC236}">
                  <a16:creationId xmlns:a16="http://schemas.microsoft.com/office/drawing/2014/main" id="{1D9109D3-C92A-410B-9B43-5F02B2D84E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4">
              <a:extLst>
                <a:ext uri="{FF2B5EF4-FFF2-40B4-BE49-F238E27FC236}">
                  <a16:creationId xmlns:a16="http://schemas.microsoft.com/office/drawing/2014/main" id="{EF5B327A-A1AE-42F3-815E-84F4AA294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7">
              <a:extLst>
                <a:ext uri="{FF2B5EF4-FFF2-40B4-BE49-F238E27FC236}">
                  <a16:creationId xmlns:a16="http://schemas.microsoft.com/office/drawing/2014/main" id="{77738BDE-751F-4D4C-B4C4-C9DF3EA29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5">
              <a:extLst>
                <a:ext uri="{FF2B5EF4-FFF2-40B4-BE49-F238E27FC236}">
                  <a16:creationId xmlns:a16="http://schemas.microsoft.com/office/drawing/2014/main" id="{9C8C4AD6-72BF-490C-963C-97C7FD7E7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6">
              <a:extLst>
                <a:ext uri="{FF2B5EF4-FFF2-40B4-BE49-F238E27FC236}">
                  <a16:creationId xmlns:a16="http://schemas.microsoft.com/office/drawing/2014/main" id="{94990E31-5AA8-4502-A963-CE1B539DAC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8">
              <a:extLst>
                <a:ext uri="{FF2B5EF4-FFF2-40B4-BE49-F238E27FC236}">
                  <a16:creationId xmlns:a16="http://schemas.microsoft.com/office/drawing/2014/main" id="{9E703E9D-ED76-449C-A8C0-7A1E24B8B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9">
              <a:extLst>
                <a:ext uri="{FF2B5EF4-FFF2-40B4-BE49-F238E27FC236}">
                  <a16:creationId xmlns:a16="http://schemas.microsoft.com/office/drawing/2014/main" id="{C70A75E8-C815-4CCF-ABEE-83F19BFE0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40">
              <a:extLst>
                <a:ext uri="{FF2B5EF4-FFF2-40B4-BE49-F238E27FC236}">
                  <a16:creationId xmlns:a16="http://schemas.microsoft.com/office/drawing/2014/main" id="{E15638E1-6A92-4D31-A034-853A65A754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Rectangle 41">
              <a:extLst>
                <a:ext uri="{FF2B5EF4-FFF2-40B4-BE49-F238E27FC236}">
                  <a16:creationId xmlns:a16="http://schemas.microsoft.com/office/drawing/2014/main" id="{EA3E8D58-D52B-4300-8A50-5696430D1A6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sp>
        <p:nvSpPr>
          <p:cNvPr id="2" name="Tittel 1">
            <a:extLst>
              <a:ext uri="{FF2B5EF4-FFF2-40B4-BE49-F238E27FC236}">
                <a16:creationId xmlns:a16="http://schemas.microsoft.com/office/drawing/2014/main" id="{D84A15E5-D5D8-4734-9F18-3AFC166B458D}"/>
              </a:ext>
            </a:extLst>
          </p:cNvPr>
          <p:cNvSpPr>
            <a:spLocks noGrp="1"/>
          </p:cNvSpPr>
          <p:nvPr>
            <p:ph type="ctrTitle"/>
          </p:nvPr>
        </p:nvSpPr>
        <p:spPr>
          <a:xfrm>
            <a:off x="2667000" y="2328334"/>
            <a:ext cx="6858000" cy="1367896"/>
          </a:xfrm>
        </p:spPr>
        <p:txBody>
          <a:bodyPr>
            <a:normAutofit fontScale="90000"/>
          </a:bodyPr>
          <a:lstStyle/>
          <a:p>
            <a:pPr algn="ctr"/>
            <a:r>
              <a:rPr lang="nb-NO" dirty="0">
                <a:solidFill>
                  <a:srgbClr val="FFFFFF"/>
                </a:solidFill>
              </a:rPr>
              <a:t>Om å leve med språkforstyrrelse</a:t>
            </a:r>
          </a:p>
        </p:txBody>
      </p:sp>
      <p:sp>
        <p:nvSpPr>
          <p:cNvPr id="3" name="Undertittel 2">
            <a:extLst>
              <a:ext uri="{FF2B5EF4-FFF2-40B4-BE49-F238E27FC236}">
                <a16:creationId xmlns:a16="http://schemas.microsoft.com/office/drawing/2014/main" id="{F0F4F297-A8FF-434E-91C0-6520C0352630}"/>
              </a:ext>
            </a:extLst>
          </p:cNvPr>
          <p:cNvSpPr>
            <a:spLocks noGrp="1"/>
          </p:cNvSpPr>
          <p:nvPr>
            <p:ph type="subTitle" idx="1"/>
          </p:nvPr>
        </p:nvSpPr>
        <p:spPr>
          <a:xfrm>
            <a:off x="2667001" y="3602038"/>
            <a:ext cx="6857999" cy="953029"/>
          </a:xfrm>
        </p:spPr>
        <p:txBody>
          <a:bodyPr>
            <a:normAutofit fontScale="77500" lnSpcReduction="20000"/>
          </a:bodyPr>
          <a:lstStyle/>
          <a:p>
            <a:pPr algn="ctr">
              <a:lnSpc>
                <a:spcPct val="110000"/>
              </a:lnSpc>
            </a:pPr>
            <a:r>
              <a:rPr lang="nb-NO" sz="2400" dirty="0">
                <a:solidFill>
                  <a:schemeClr val="bg2"/>
                </a:solidFill>
              </a:rPr>
              <a:t>Muligheter og egne ambisjoner</a:t>
            </a:r>
          </a:p>
          <a:p>
            <a:pPr algn="ctr">
              <a:lnSpc>
                <a:spcPct val="110000"/>
              </a:lnSpc>
            </a:pPr>
            <a:r>
              <a:rPr lang="nb-NO" sz="1600" dirty="0">
                <a:solidFill>
                  <a:schemeClr val="bg2"/>
                </a:solidFill>
              </a:rPr>
              <a:t>Nicholas Wilkinson</a:t>
            </a:r>
          </a:p>
          <a:p>
            <a:pPr algn="ctr">
              <a:lnSpc>
                <a:spcPct val="110000"/>
              </a:lnSpc>
            </a:pPr>
            <a:r>
              <a:rPr lang="nb-NO" sz="1600" dirty="0">
                <a:solidFill>
                  <a:schemeClr val="bg2"/>
                </a:solidFill>
              </a:rPr>
              <a:t>Ekspressiv afasi og </a:t>
            </a:r>
            <a:r>
              <a:rPr lang="nb-NO" sz="1600" dirty="0" err="1">
                <a:solidFill>
                  <a:schemeClr val="bg2"/>
                </a:solidFill>
              </a:rPr>
              <a:t>apraksi</a:t>
            </a:r>
            <a:endParaRPr lang="nb-NO" sz="1600" dirty="0">
              <a:solidFill>
                <a:schemeClr val="bg2"/>
              </a:solidFill>
            </a:endParaRPr>
          </a:p>
        </p:txBody>
      </p:sp>
    </p:spTree>
    <p:extLst>
      <p:ext uri="{BB962C8B-B14F-4D97-AF65-F5344CB8AC3E}">
        <p14:creationId xmlns:p14="http://schemas.microsoft.com/office/powerpoint/2010/main" val="416063724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AB2576-7B6E-4EC1-8EA2-EA0A9F12D46A}"/>
              </a:ext>
            </a:extLst>
          </p:cNvPr>
          <p:cNvSpPr>
            <a:spLocks noGrp="1"/>
          </p:cNvSpPr>
          <p:nvPr>
            <p:ph type="title"/>
          </p:nvPr>
        </p:nvSpPr>
        <p:spPr/>
        <p:txBody>
          <a:bodyPr/>
          <a:lstStyle/>
          <a:p>
            <a:r>
              <a:rPr lang="nb-NO" dirty="0"/>
              <a:t>Ros er medisin</a:t>
            </a:r>
          </a:p>
        </p:txBody>
      </p:sp>
      <p:pic>
        <p:nvPicPr>
          <p:cNvPr id="4" name="Picture 2">
            <a:extLst>
              <a:ext uri="{FF2B5EF4-FFF2-40B4-BE49-F238E27FC236}">
                <a16:creationId xmlns:a16="http://schemas.microsoft.com/office/drawing/2014/main" id="{8C9015AC-7D76-4637-8324-DAB7AA54D5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3911" y="2249488"/>
            <a:ext cx="7341003" cy="354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292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Fugleskremselet </a:t>
            </a:r>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13856" y="1882321"/>
            <a:ext cx="6164288" cy="415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15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Personlige oppgaver til den du jobber med</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77719" y="2226646"/>
            <a:ext cx="5070214" cy="338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76" y="2271541"/>
            <a:ext cx="5938069" cy="333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186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DB741B-90CA-4148-A433-1CD308E0B866}"/>
              </a:ext>
            </a:extLst>
          </p:cNvPr>
          <p:cNvSpPr>
            <a:spLocks noGrp="1"/>
          </p:cNvSpPr>
          <p:nvPr>
            <p:ph type="title"/>
          </p:nvPr>
        </p:nvSpPr>
        <p:spPr/>
        <p:txBody>
          <a:bodyPr/>
          <a:lstStyle/>
          <a:p>
            <a:r>
              <a:rPr lang="nb-NO" dirty="0"/>
              <a:t>Del av deg selv</a:t>
            </a:r>
          </a:p>
        </p:txBody>
      </p:sp>
      <p:pic>
        <p:nvPicPr>
          <p:cNvPr id="4" name="Plassholder for innhold 3">
            <a:extLst>
              <a:ext uri="{FF2B5EF4-FFF2-40B4-BE49-F238E27FC236}">
                <a16:creationId xmlns:a16="http://schemas.microsoft.com/office/drawing/2014/main" id="{5FA4DBA3-170C-4066-9380-8F1E81E9E937}"/>
              </a:ext>
            </a:extLst>
          </p:cNvPr>
          <p:cNvPicPr>
            <a:picLocks noGrp="1" noChangeAspect="1"/>
          </p:cNvPicPr>
          <p:nvPr>
            <p:ph idx="1"/>
          </p:nvPr>
        </p:nvPicPr>
        <p:blipFill>
          <a:blip r:embed="rId3"/>
          <a:stretch>
            <a:fillRect/>
          </a:stretch>
        </p:blipFill>
        <p:spPr>
          <a:xfrm>
            <a:off x="3838697" y="2328557"/>
            <a:ext cx="4511431" cy="3383573"/>
          </a:xfrm>
          <a:prstGeom prst="rect">
            <a:avLst/>
          </a:prstGeom>
        </p:spPr>
      </p:pic>
    </p:spTree>
    <p:extLst>
      <p:ext uri="{BB962C8B-B14F-4D97-AF65-F5344CB8AC3E}">
        <p14:creationId xmlns:p14="http://schemas.microsoft.com/office/powerpoint/2010/main" val="2065671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CCE45-F8D9-F74C-8799-0E35DAF52BEB}"/>
              </a:ext>
            </a:extLst>
          </p:cNvPr>
          <p:cNvSpPr>
            <a:spLocks noGrp="1"/>
          </p:cNvSpPr>
          <p:nvPr>
            <p:ph type="title"/>
          </p:nvPr>
        </p:nvSpPr>
        <p:spPr/>
        <p:txBody>
          <a:bodyPr/>
          <a:lstStyle/>
          <a:p>
            <a:r>
              <a:rPr lang="en-US" dirty="0" err="1"/>
              <a:t>Motivasjon</a:t>
            </a:r>
            <a:endParaRPr lang="en-US" dirty="0"/>
          </a:p>
        </p:txBody>
      </p:sp>
      <p:pic>
        <p:nvPicPr>
          <p:cNvPr id="4" name="Content Placeholder 3">
            <a:extLst>
              <a:ext uri="{FF2B5EF4-FFF2-40B4-BE49-F238E27FC236}">
                <a16:creationId xmlns:a16="http://schemas.microsoft.com/office/drawing/2014/main" id="{CF5AD7B7-5B67-DD4F-80E2-30CC3DF60743}"/>
              </a:ext>
            </a:extLst>
          </p:cNvPr>
          <p:cNvPicPr>
            <a:picLocks noGrp="1" noChangeAspect="1"/>
          </p:cNvPicPr>
          <p:nvPr>
            <p:ph idx="1"/>
          </p:nvPr>
        </p:nvPicPr>
        <p:blipFill>
          <a:blip r:embed="rId3"/>
          <a:stretch>
            <a:fillRect/>
          </a:stretch>
        </p:blipFill>
        <p:spPr>
          <a:xfrm>
            <a:off x="838200" y="1779574"/>
            <a:ext cx="5163286" cy="4723858"/>
          </a:xfrm>
          <a:prstGeom prst="rect">
            <a:avLst/>
          </a:prstGeom>
        </p:spPr>
      </p:pic>
      <p:pic>
        <p:nvPicPr>
          <p:cNvPr id="3" name="Picture 2">
            <a:extLst>
              <a:ext uri="{FF2B5EF4-FFF2-40B4-BE49-F238E27FC236}">
                <a16:creationId xmlns:a16="http://schemas.microsoft.com/office/drawing/2014/main" id="{6F6B4BB5-5183-CC44-BCD4-E035942799AA}"/>
              </a:ext>
            </a:extLst>
          </p:cNvPr>
          <p:cNvPicPr>
            <a:picLocks noChangeAspect="1"/>
          </p:cNvPicPr>
          <p:nvPr/>
        </p:nvPicPr>
        <p:blipFill>
          <a:blip r:embed="rId4"/>
          <a:stretch>
            <a:fillRect/>
          </a:stretch>
        </p:blipFill>
        <p:spPr>
          <a:xfrm>
            <a:off x="6131474" y="2179748"/>
            <a:ext cx="5222326" cy="3923509"/>
          </a:xfrm>
          <a:prstGeom prst="rect">
            <a:avLst/>
          </a:prstGeom>
        </p:spPr>
      </p:pic>
    </p:spTree>
    <p:extLst>
      <p:ext uri="{BB962C8B-B14F-4D97-AF65-F5344CB8AC3E}">
        <p14:creationId xmlns:p14="http://schemas.microsoft.com/office/powerpoint/2010/main" val="1542552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7B5BB3-2A7C-455A-B453-F03754F98CB2}"/>
              </a:ext>
            </a:extLst>
          </p:cNvPr>
          <p:cNvSpPr>
            <a:spLocks noGrp="1"/>
          </p:cNvSpPr>
          <p:nvPr>
            <p:ph type="title"/>
          </p:nvPr>
        </p:nvSpPr>
        <p:spPr/>
        <p:txBody>
          <a:bodyPr/>
          <a:lstStyle/>
          <a:p>
            <a:r>
              <a:rPr lang="nb-NO" dirty="0"/>
              <a:t>Dere har makt – om dere bruker det!</a:t>
            </a:r>
          </a:p>
        </p:txBody>
      </p:sp>
      <p:pic>
        <p:nvPicPr>
          <p:cNvPr id="6" name="Plassholder for innhold 5">
            <a:extLst>
              <a:ext uri="{FF2B5EF4-FFF2-40B4-BE49-F238E27FC236}">
                <a16:creationId xmlns:a16="http://schemas.microsoft.com/office/drawing/2014/main" id="{BC60886F-B51A-4187-BBDE-FB1878EC91FA}"/>
              </a:ext>
            </a:extLst>
          </p:cNvPr>
          <p:cNvPicPr>
            <a:picLocks noGrp="1" noChangeAspect="1"/>
          </p:cNvPicPr>
          <p:nvPr>
            <p:ph sz="half" idx="1"/>
          </p:nvPr>
        </p:nvPicPr>
        <p:blipFill>
          <a:blip r:embed="rId3"/>
          <a:stretch>
            <a:fillRect/>
          </a:stretch>
        </p:blipFill>
        <p:spPr>
          <a:xfrm>
            <a:off x="1141413" y="2404294"/>
            <a:ext cx="4878387" cy="3232099"/>
          </a:xfrm>
          <a:prstGeom prst="rect">
            <a:avLst/>
          </a:prstGeom>
        </p:spPr>
      </p:pic>
      <p:pic>
        <p:nvPicPr>
          <p:cNvPr id="5" name="Plassholder for innhold 4">
            <a:extLst>
              <a:ext uri="{FF2B5EF4-FFF2-40B4-BE49-F238E27FC236}">
                <a16:creationId xmlns:a16="http://schemas.microsoft.com/office/drawing/2014/main" id="{D3161155-6509-4D0A-93A8-4F42BA83F901}"/>
              </a:ext>
            </a:extLst>
          </p:cNvPr>
          <p:cNvPicPr>
            <a:picLocks noGrp="1" noChangeAspect="1"/>
          </p:cNvPicPr>
          <p:nvPr>
            <p:ph sz="half" idx="2"/>
          </p:nvPr>
        </p:nvPicPr>
        <p:blipFill>
          <a:blip r:embed="rId4"/>
          <a:stretch>
            <a:fillRect/>
          </a:stretch>
        </p:blipFill>
        <p:spPr>
          <a:xfrm>
            <a:off x="6172200" y="2649190"/>
            <a:ext cx="4875213" cy="2742307"/>
          </a:xfrm>
          <a:prstGeom prst="rect">
            <a:avLst/>
          </a:prstGeom>
        </p:spPr>
      </p:pic>
    </p:spTree>
    <p:extLst>
      <p:ext uri="{BB962C8B-B14F-4D97-AF65-F5344CB8AC3E}">
        <p14:creationId xmlns:p14="http://schemas.microsoft.com/office/powerpoint/2010/main" val="1695307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5D6F-B7AA-AD4A-AABB-805E102D5CA2}"/>
              </a:ext>
            </a:extLst>
          </p:cNvPr>
          <p:cNvSpPr>
            <a:spLocks noGrp="1"/>
          </p:cNvSpPr>
          <p:nvPr>
            <p:ph type="title"/>
          </p:nvPr>
        </p:nvSpPr>
        <p:spPr/>
        <p:txBody>
          <a:bodyPr/>
          <a:lstStyle/>
          <a:p>
            <a:r>
              <a:rPr lang="en-US" dirty="0" err="1"/>
              <a:t>Huskleliste</a:t>
            </a:r>
            <a:endParaRPr lang="en-US" dirty="0"/>
          </a:p>
        </p:txBody>
      </p:sp>
      <p:sp>
        <p:nvSpPr>
          <p:cNvPr id="3" name="Content Placeholder 2">
            <a:extLst>
              <a:ext uri="{FF2B5EF4-FFF2-40B4-BE49-F238E27FC236}">
                <a16:creationId xmlns:a16="http://schemas.microsoft.com/office/drawing/2014/main" id="{EB0A9C38-8022-6948-A310-BE596AAE2F6D}"/>
              </a:ext>
            </a:extLst>
          </p:cNvPr>
          <p:cNvSpPr>
            <a:spLocks noGrp="1"/>
          </p:cNvSpPr>
          <p:nvPr>
            <p:ph sz="half" idx="1"/>
          </p:nvPr>
        </p:nvSpPr>
        <p:spPr/>
        <p:txBody>
          <a:bodyPr>
            <a:normAutofit fontScale="70000" lnSpcReduction="20000"/>
          </a:bodyPr>
          <a:lstStyle/>
          <a:p>
            <a:pPr marL="514350" indent="-514350">
              <a:buFont typeface="+mj-lt"/>
              <a:buAutoNum type="arabicPeriod"/>
            </a:pPr>
            <a:r>
              <a:rPr lang="en-US" sz="3600" dirty="0"/>
              <a:t>Du </a:t>
            </a:r>
            <a:r>
              <a:rPr lang="en-US" sz="3600" dirty="0" err="1"/>
              <a:t>snakker</a:t>
            </a:r>
            <a:r>
              <a:rPr lang="en-US" sz="3600" dirty="0"/>
              <a:t> med </a:t>
            </a:r>
            <a:r>
              <a:rPr lang="en-US" sz="3600" dirty="0" err="1"/>
              <a:t>personer</a:t>
            </a:r>
            <a:r>
              <a:rPr lang="en-US" sz="3600" dirty="0"/>
              <a:t>, </a:t>
            </a:r>
            <a:r>
              <a:rPr lang="en-US" sz="3600" dirty="0" err="1"/>
              <a:t>ikke</a:t>
            </a:r>
            <a:r>
              <a:rPr lang="en-US" sz="3600" dirty="0"/>
              <a:t> </a:t>
            </a:r>
            <a:r>
              <a:rPr lang="en-US" sz="3600" dirty="0" err="1"/>
              <a:t>brukere</a:t>
            </a:r>
            <a:endParaRPr lang="en-US" sz="3600" dirty="0"/>
          </a:p>
          <a:p>
            <a:pPr marL="514350" indent="-514350">
              <a:buFont typeface="+mj-lt"/>
              <a:buAutoNum type="arabicPeriod"/>
            </a:pPr>
            <a:r>
              <a:rPr lang="en-US" sz="3600" dirty="0" err="1"/>
              <a:t>Tilpasse</a:t>
            </a:r>
            <a:r>
              <a:rPr lang="en-US" sz="3600" dirty="0"/>
              <a:t> med de </a:t>
            </a:r>
            <a:r>
              <a:rPr lang="en-US" sz="3600" dirty="0" err="1"/>
              <a:t>som</a:t>
            </a:r>
            <a:r>
              <a:rPr lang="en-US" sz="3600" dirty="0"/>
              <a:t> du jobber med</a:t>
            </a:r>
          </a:p>
          <a:p>
            <a:pPr marL="514350" indent="-514350">
              <a:buFont typeface="+mj-lt"/>
              <a:buAutoNum type="arabicPeriod"/>
            </a:pPr>
            <a:r>
              <a:rPr lang="en-US" sz="3600" dirty="0"/>
              <a:t>Ros, </a:t>
            </a:r>
            <a:r>
              <a:rPr lang="en-US" sz="3600" dirty="0" err="1"/>
              <a:t>håp</a:t>
            </a:r>
            <a:r>
              <a:rPr lang="en-US" sz="3600" dirty="0"/>
              <a:t> </a:t>
            </a:r>
            <a:r>
              <a:rPr lang="en-US" sz="3600" dirty="0" err="1"/>
              <a:t>og</a:t>
            </a:r>
            <a:r>
              <a:rPr lang="en-US" sz="3600" dirty="0"/>
              <a:t> </a:t>
            </a:r>
            <a:r>
              <a:rPr lang="en-US" sz="3600" dirty="0" err="1"/>
              <a:t>motivasjon</a:t>
            </a:r>
            <a:endParaRPr lang="en-US" sz="3600" dirty="0"/>
          </a:p>
          <a:p>
            <a:pPr marL="514350" indent="-514350">
              <a:buFont typeface="+mj-lt"/>
              <a:buAutoNum type="arabicPeriod"/>
            </a:pPr>
            <a:r>
              <a:rPr lang="en-US" sz="3600" dirty="0" err="1"/>
              <a:t>Endre</a:t>
            </a:r>
            <a:r>
              <a:rPr lang="en-US" sz="3600" dirty="0"/>
              <a:t> </a:t>
            </a:r>
            <a:r>
              <a:rPr lang="en-US" sz="3600" dirty="0" err="1"/>
              <a:t>systemet</a:t>
            </a:r>
            <a:r>
              <a:rPr lang="en-US" sz="3600" dirty="0"/>
              <a:t> – Du </a:t>
            </a:r>
            <a:r>
              <a:rPr lang="en-US" sz="3600" dirty="0" err="1"/>
              <a:t>har</a:t>
            </a:r>
            <a:r>
              <a:rPr lang="en-US" sz="3600" dirty="0"/>
              <a:t> </a:t>
            </a:r>
            <a:r>
              <a:rPr lang="en-US" sz="3600" dirty="0" err="1"/>
              <a:t>makt</a:t>
            </a:r>
            <a:endParaRPr lang="en-US" sz="3600" dirty="0"/>
          </a:p>
          <a:p>
            <a:pPr marL="514350" indent="-514350">
              <a:buFont typeface="+mj-lt"/>
              <a:buAutoNum type="arabicPeriod"/>
            </a:pPr>
            <a:r>
              <a:rPr lang="en-US" sz="3600" dirty="0"/>
              <a:t>TILPASSE</a:t>
            </a:r>
          </a:p>
          <a:p>
            <a:pPr marL="0" indent="0">
              <a:buNone/>
            </a:pPr>
            <a:endParaRPr lang="en-US" dirty="0"/>
          </a:p>
          <a:p>
            <a:pPr marL="514350" indent="-514350">
              <a:buFont typeface="+mj-lt"/>
              <a:buAutoNum type="arabicPeriod"/>
            </a:pPr>
            <a:endParaRPr lang="en-US" dirty="0"/>
          </a:p>
        </p:txBody>
      </p:sp>
      <p:pic>
        <p:nvPicPr>
          <p:cNvPr id="5" name="Content Placeholder 4">
            <a:extLst>
              <a:ext uri="{FF2B5EF4-FFF2-40B4-BE49-F238E27FC236}">
                <a16:creationId xmlns:a16="http://schemas.microsoft.com/office/drawing/2014/main" id="{026010D4-1E74-7145-8FE4-3958D31A43C0}"/>
              </a:ext>
            </a:extLst>
          </p:cNvPr>
          <p:cNvPicPr>
            <a:picLocks noGrp="1" noChangeAspect="1"/>
          </p:cNvPicPr>
          <p:nvPr>
            <p:ph sz="half" idx="2"/>
          </p:nvPr>
        </p:nvPicPr>
        <p:blipFill>
          <a:blip r:embed="rId3"/>
          <a:stretch>
            <a:fillRect/>
          </a:stretch>
        </p:blipFill>
        <p:spPr>
          <a:xfrm>
            <a:off x="6172200" y="2546624"/>
            <a:ext cx="5181600" cy="2909340"/>
          </a:xfrm>
          <a:prstGeom prst="rect">
            <a:avLst/>
          </a:prstGeom>
        </p:spPr>
      </p:pic>
    </p:spTree>
    <p:extLst>
      <p:ext uri="{BB962C8B-B14F-4D97-AF65-F5344CB8AC3E}">
        <p14:creationId xmlns:p14="http://schemas.microsoft.com/office/powerpoint/2010/main" val="878612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1116794"/>
            <a:ext cx="4599039" cy="1282278"/>
          </a:xfrm>
        </p:spPr>
        <p:txBody>
          <a:bodyPr>
            <a:normAutofit fontScale="90000"/>
          </a:bodyPr>
          <a:lstStyle/>
          <a:p>
            <a:pPr algn="ctr"/>
            <a:r>
              <a:rPr lang="nb-NO" sz="5000"/>
              <a:t>Jeg elsker livet mitt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475" y="1595125"/>
            <a:ext cx="6417538" cy="4478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98" y="2548001"/>
            <a:ext cx="4118385" cy="275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il høyre 3"/>
          <p:cNvSpPr/>
          <p:nvPr/>
        </p:nvSpPr>
        <p:spPr>
          <a:xfrm>
            <a:off x="4857135" y="3352800"/>
            <a:ext cx="648930" cy="963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981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2" name="Rectangle 11">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tel 1">
            <a:extLst>
              <a:ext uri="{FF2B5EF4-FFF2-40B4-BE49-F238E27FC236}">
                <a16:creationId xmlns:a16="http://schemas.microsoft.com/office/drawing/2014/main" id="{5657FE39-4240-4DDC-91CC-C2B98F4344DE}"/>
              </a:ext>
            </a:extLst>
          </p:cNvPr>
          <p:cNvSpPr>
            <a:spLocks noGrp="1"/>
          </p:cNvSpPr>
          <p:nvPr>
            <p:ph type="title"/>
          </p:nvPr>
        </p:nvSpPr>
        <p:spPr>
          <a:xfrm>
            <a:off x="9114730" y="1229706"/>
            <a:ext cx="2765804" cy="4016982"/>
          </a:xfrm>
        </p:spPr>
        <p:txBody>
          <a:bodyPr>
            <a:normAutofit/>
          </a:bodyPr>
          <a:lstStyle/>
          <a:p>
            <a:r>
              <a:rPr lang="nb-NO" sz="5000" dirty="0"/>
              <a:t>Jeg var i fengsel</a:t>
            </a:r>
          </a:p>
        </p:txBody>
      </p:sp>
      <p:grpSp>
        <p:nvGrpSpPr>
          <p:cNvPr id="15" name="Group 14">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6" name="Rectangle 15">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Rectangle 18">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Rectangle 43">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5"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Rectangle 55">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7"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pic>
        <p:nvPicPr>
          <p:cNvPr id="5" name="Bilde 4">
            <a:extLst>
              <a:ext uri="{FF2B5EF4-FFF2-40B4-BE49-F238E27FC236}">
                <a16:creationId xmlns:a16="http://schemas.microsoft.com/office/drawing/2014/main" id="{86EC8485-6C15-4665-A2AF-B96F9826706C}"/>
              </a:ext>
            </a:extLst>
          </p:cNvPr>
          <p:cNvPicPr>
            <a:picLocks noChangeAspect="1"/>
          </p:cNvPicPr>
          <p:nvPr/>
        </p:nvPicPr>
        <p:blipFill>
          <a:blip r:embed="rId5"/>
          <a:stretch>
            <a:fillRect/>
          </a:stretch>
        </p:blipFill>
        <p:spPr>
          <a:xfrm>
            <a:off x="554408" y="678787"/>
            <a:ext cx="7965010" cy="5323552"/>
          </a:xfrm>
          <a:prstGeom prst="rect">
            <a:avLst/>
          </a:prstGeom>
        </p:spPr>
      </p:pic>
    </p:spTree>
    <p:extLst>
      <p:ext uri="{BB962C8B-B14F-4D97-AF65-F5344CB8AC3E}">
        <p14:creationId xmlns:p14="http://schemas.microsoft.com/office/powerpoint/2010/main" val="3892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56DAEF-BC46-4663-85B1-790FB0378C2E}"/>
              </a:ext>
            </a:extLst>
          </p:cNvPr>
          <p:cNvSpPr>
            <a:spLocks noGrp="1"/>
          </p:cNvSpPr>
          <p:nvPr>
            <p:ph type="title"/>
          </p:nvPr>
        </p:nvSpPr>
        <p:spPr/>
        <p:txBody>
          <a:bodyPr/>
          <a:lstStyle/>
          <a:p>
            <a:r>
              <a:rPr lang="nb-NO" dirty="0"/>
              <a:t>Dere jobber med personer – ikke en «bruker»</a:t>
            </a:r>
          </a:p>
        </p:txBody>
      </p:sp>
      <p:pic>
        <p:nvPicPr>
          <p:cNvPr id="5" name="Picture 2">
            <a:extLst>
              <a:ext uri="{FF2B5EF4-FFF2-40B4-BE49-F238E27FC236}">
                <a16:creationId xmlns:a16="http://schemas.microsoft.com/office/drawing/2014/main" id="{C83A42B6-A310-4923-8215-EE01A8A0AFF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252464" y="2249488"/>
            <a:ext cx="2656284" cy="354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nwi\Downloads\Bilde 20.04.2019, 12 43 04.jpg">
            <a:extLst>
              <a:ext uri="{FF2B5EF4-FFF2-40B4-BE49-F238E27FC236}">
                <a16:creationId xmlns:a16="http://schemas.microsoft.com/office/drawing/2014/main" id="{81445219-EA89-47A9-88CF-7ACE6FEDFA82}"/>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838950" y="2692912"/>
            <a:ext cx="3541713" cy="265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176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2" name="Rectangle 11">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tel 1">
            <a:extLst>
              <a:ext uri="{FF2B5EF4-FFF2-40B4-BE49-F238E27FC236}">
                <a16:creationId xmlns:a16="http://schemas.microsoft.com/office/drawing/2014/main" id="{02609301-8CDA-46E6-8FAE-169EDD8D7B81}"/>
              </a:ext>
            </a:extLst>
          </p:cNvPr>
          <p:cNvSpPr>
            <a:spLocks noGrp="1"/>
          </p:cNvSpPr>
          <p:nvPr>
            <p:ph type="title"/>
          </p:nvPr>
        </p:nvSpPr>
        <p:spPr>
          <a:xfrm>
            <a:off x="7962519" y="618517"/>
            <a:ext cx="3896106" cy="5360008"/>
          </a:xfrm>
        </p:spPr>
        <p:txBody>
          <a:bodyPr>
            <a:normAutofit/>
          </a:bodyPr>
          <a:lstStyle/>
          <a:p>
            <a:r>
              <a:rPr lang="nb-NO" sz="4000" dirty="0"/>
              <a:t>Sykdoms-historien min</a:t>
            </a:r>
            <a:endParaRPr lang="nb-NO" sz="3200" dirty="0"/>
          </a:p>
        </p:txBody>
      </p:sp>
      <p:pic>
        <p:nvPicPr>
          <p:cNvPr id="4" name="Picture 2" descr="Et bilde som inneholder innendørs&#10;&#10;Automatisk generert beskrivelse">
            <a:extLst>
              <a:ext uri="{FF2B5EF4-FFF2-40B4-BE49-F238E27FC236}">
                <a16:creationId xmlns:a16="http://schemas.microsoft.com/office/drawing/2014/main" id="{A179E3DB-9133-4373-BEDC-910DDB2F4F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36" r="-1" b="30015"/>
          <a:stretch/>
        </p:blipFill>
        <p:spPr bwMode="auto">
          <a:xfrm>
            <a:off x="-5597" y="10"/>
            <a:ext cx="755854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6" name="Rectangle 15">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Rectangle 18">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Rectangle 43">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5"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Rectangle 55">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7"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3637915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331AEB-E296-4B81-A893-C61C1B9E3FD4}"/>
              </a:ext>
            </a:extLst>
          </p:cNvPr>
          <p:cNvSpPr>
            <a:spLocks noGrp="1"/>
          </p:cNvSpPr>
          <p:nvPr>
            <p:ph type="title"/>
          </p:nvPr>
        </p:nvSpPr>
        <p:spPr/>
        <p:txBody>
          <a:bodyPr/>
          <a:lstStyle/>
          <a:p>
            <a:r>
              <a:rPr lang="nb-NO" dirty="0"/>
              <a:t>Ord – biblioteket mitt var ødelagt</a:t>
            </a:r>
          </a:p>
        </p:txBody>
      </p:sp>
      <p:pic>
        <p:nvPicPr>
          <p:cNvPr id="4" name="Plassholder for innhold 3">
            <a:extLst>
              <a:ext uri="{FF2B5EF4-FFF2-40B4-BE49-F238E27FC236}">
                <a16:creationId xmlns:a16="http://schemas.microsoft.com/office/drawing/2014/main" id="{3EEBB79C-4CA3-4B2D-B818-55398236E62D}"/>
              </a:ext>
            </a:extLst>
          </p:cNvPr>
          <p:cNvPicPr>
            <a:picLocks noGrp="1" noChangeAspect="1"/>
          </p:cNvPicPr>
          <p:nvPr>
            <p:ph idx="1"/>
          </p:nvPr>
        </p:nvPicPr>
        <p:blipFill>
          <a:blip r:embed="rId3"/>
          <a:stretch>
            <a:fillRect/>
          </a:stretch>
        </p:blipFill>
        <p:spPr>
          <a:xfrm>
            <a:off x="3085776" y="2328557"/>
            <a:ext cx="6017274" cy="3383573"/>
          </a:xfrm>
          <a:prstGeom prst="rect">
            <a:avLst/>
          </a:prstGeom>
        </p:spPr>
      </p:pic>
    </p:spTree>
    <p:extLst>
      <p:ext uri="{BB962C8B-B14F-4D97-AF65-F5344CB8AC3E}">
        <p14:creationId xmlns:p14="http://schemas.microsoft.com/office/powerpoint/2010/main" val="4165988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tel 1">
            <a:extLst>
              <a:ext uri="{FF2B5EF4-FFF2-40B4-BE49-F238E27FC236}">
                <a16:creationId xmlns:a16="http://schemas.microsoft.com/office/drawing/2014/main" id="{2EDDBF5F-980C-431F-9A3C-05F2E71D79EB}"/>
              </a:ext>
            </a:extLst>
          </p:cNvPr>
          <p:cNvSpPr>
            <a:spLocks noGrp="1"/>
          </p:cNvSpPr>
          <p:nvPr>
            <p:ph type="title"/>
          </p:nvPr>
        </p:nvSpPr>
        <p:spPr>
          <a:xfrm>
            <a:off x="2031064" y="998738"/>
            <a:ext cx="3724877" cy="4818670"/>
          </a:xfrm>
        </p:spPr>
        <p:txBody>
          <a:bodyPr>
            <a:normAutofit/>
          </a:bodyPr>
          <a:lstStyle/>
          <a:p>
            <a:r>
              <a:rPr lang="nb-NO" sz="4000" dirty="0"/>
              <a:t>Jobben for å komme tilbake til livet</a:t>
            </a:r>
            <a:endParaRPr lang="nb-NO" sz="3200" dirty="0"/>
          </a:p>
        </p:txBody>
      </p:sp>
      <p:pic>
        <p:nvPicPr>
          <p:cNvPr id="4" name="Picture 2" descr="Et bilde som inneholder innendørs, vegg, seng, person&#10;&#10;Automatisk generert beskrivelse">
            <a:extLst>
              <a:ext uri="{FF2B5EF4-FFF2-40B4-BE49-F238E27FC236}">
                <a16:creationId xmlns:a16="http://schemas.microsoft.com/office/drawing/2014/main" id="{97867B1D-095F-4DF9-B2D4-20E12BA90B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368716" y="142630"/>
            <a:ext cx="4898166" cy="6530886"/>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nvGrpSpPr>
          <p:cNvPr id="15" name="Group 14">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7"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3881111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AF43E7-0D65-46D8-8881-3FCE0D4B62BB}"/>
              </a:ext>
            </a:extLst>
          </p:cNvPr>
          <p:cNvSpPr>
            <a:spLocks noGrp="1"/>
          </p:cNvSpPr>
          <p:nvPr>
            <p:ph type="title"/>
          </p:nvPr>
        </p:nvSpPr>
        <p:spPr/>
        <p:txBody>
          <a:bodyPr/>
          <a:lstStyle/>
          <a:p>
            <a:r>
              <a:rPr lang="nb-NO" dirty="0"/>
              <a:t>Å være trygg</a:t>
            </a:r>
          </a:p>
        </p:txBody>
      </p:sp>
      <p:pic>
        <p:nvPicPr>
          <p:cNvPr id="5" name="Plassholder for innhold 4">
            <a:extLst>
              <a:ext uri="{FF2B5EF4-FFF2-40B4-BE49-F238E27FC236}">
                <a16:creationId xmlns:a16="http://schemas.microsoft.com/office/drawing/2014/main" id="{57DDB638-AA8D-4EF0-A3E0-AB6E1530934D}"/>
              </a:ext>
            </a:extLst>
          </p:cNvPr>
          <p:cNvPicPr>
            <a:picLocks noGrp="1" noChangeAspect="1"/>
          </p:cNvPicPr>
          <p:nvPr>
            <p:ph sz="half" idx="1"/>
          </p:nvPr>
        </p:nvPicPr>
        <p:blipFill>
          <a:blip r:embed="rId3"/>
          <a:stretch>
            <a:fillRect/>
          </a:stretch>
        </p:blipFill>
        <p:spPr>
          <a:xfrm>
            <a:off x="1145043" y="2328557"/>
            <a:ext cx="4871126" cy="3383573"/>
          </a:xfrm>
          <a:prstGeom prst="rect">
            <a:avLst/>
          </a:prstGeom>
        </p:spPr>
      </p:pic>
      <p:pic>
        <p:nvPicPr>
          <p:cNvPr id="6" name="Plassholder for innhold 5">
            <a:extLst>
              <a:ext uri="{FF2B5EF4-FFF2-40B4-BE49-F238E27FC236}">
                <a16:creationId xmlns:a16="http://schemas.microsoft.com/office/drawing/2014/main" id="{1C66E8CF-A39D-4CEF-AEDF-6EB6EC888336}"/>
              </a:ext>
            </a:extLst>
          </p:cNvPr>
          <p:cNvPicPr>
            <a:picLocks noGrp="1" noChangeAspect="1"/>
          </p:cNvPicPr>
          <p:nvPr>
            <p:ph sz="half" idx="2"/>
          </p:nvPr>
        </p:nvPicPr>
        <p:blipFill>
          <a:blip r:embed="rId4"/>
          <a:stretch>
            <a:fillRect/>
          </a:stretch>
        </p:blipFill>
        <p:spPr>
          <a:xfrm>
            <a:off x="6172200" y="2475885"/>
            <a:ext cx="4875213" cy="3088917"/>
          </a:xfrm>
          <a:prstGeom prst="rect">
            <a:avLst/>
          </a:prstGeom>
        </p:spPr>
      </p:pic>
    </p:spTree>
    <p:extLst>
      <p:ext uri="{BB962C8B-B14F-4D97-AF65-F5344CB8AC3E}">
        <p14:creationId xmlns:p14="http://schemas.microsoft.com/office/powerpoint/2010/main" val="420915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2" name="Rectangle 11">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tel 1">
            <a:extLst>
              <a:ext uri="{FF2B5EF4-FFF2-40B4-BE49-F238E27FC236}">
                <a16:creationId xmlns:a16="http://schemas.microsoft.com/office/drawing/2014/main" id="{AE0604D4-4080-4C91-951C-8E03C17B7B8C}"/>
              </a:ext>
            </a:extLst>
          </p:cNvPr>
          <p:cNvSpPr>
            <a:spLocks noGrp="1"/>
          </p:cNvSpPr>
          <p:nvPr>
            <p:ph type="title"/>
          </p:nvPr>
        </p:nvSpPr>
        <p:spPr>
          <a:xfrm>
            <a:off x="7962519" y="618517"/>
            <a:ext cx="3084891" cy="5602895"/>
          </a:xfrm>
        </p:spPr>
        <p:txBody>
          <a:bodyPr>
            <a:normAutofit/>
          </a:bodyPr>
          <a:lstStyle/>
          <a:p>
            <a:r>
              <a:rPr lang="nb-NO" sz="4000" dirty="0"/>
              <a:t>Jeg tråkket opp stiene i hjernen min</a:t>
            </a:r>
            <a:endParaRPr lang="nb-NO" sz="3200" dirty="0"/>
          </a:p>
        </p:txBody>
      </p:sp>
      <p:pic>
        <p:nvPicPr>
          <p:cNvPr id="4" name="Picture 2">
            <a:extLst>
              <a:ext uri="{FF2B5EF4-FFF2-40B4-BE49-F238E27FC236}">
                <a16:creationId xmlns:a16="http://schemas.microsoft.com/office/drawing/2014/main" id="{11505F92-F6DD-45BB-BFA0-FAF2AAC8A29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714" r="-1" b="10237"/>
          <a:stretch/>
        </p:blipFill>
        <p:spPr bwMode="auto">
          <a:xfrm>
            <a:off x="-5597" y="10"/>
            <a:ext cx="755854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6" name="Rectangle 15">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Rectangle 18">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2"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Rectangle 43">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5"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4"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Rectangle 55">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7"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144915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BA50DB-DBC7-4B6E-B3C1-8FF1EA519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DED8FB6-AF8D-4D98-913D-E6486FEC10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4" name="Group 13">
              <a:extLst>
                <a:ext uri="{FF2B5EF4-FFF2-40B4-BE49-F238E27FC236}">
                  <a16:creationId xmlns:a16="http://schemas.microsoft.com/office/drawing/2014/main" id="{0A805ED2-113B-4584-8827-567B5792F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6"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7"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3"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5" name="Group 14">
              <a:extLst>
                <a:ext uri="{FF2B5EF4-FFF2-40B4-BE49-F238E27FC236}">
                  <a16:creationId xmlns:a16="http://schemas.microsoft.com/office/drawing/2014/main" id="{6C0E7A88-FEDF-4C4F-A6B4-F7DDE9DE9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6"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54"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tel 1">
            <a:extLst>
              <a:ext uri="{FF2B5EF4-FFF2-40B4-BE49-F238E27FC236}">
                <a16:creationId xmlns:a16="http://schemas.microsoft.com/office/drawing/2014/main" id="{D96417EF-600B-40B4-A80C-972EEC65237D}"/>
              </a:ext>
            </a:extLst>
          </p:cNvPr>
          <p:cNvSpPr>
            <a:spLocks noGrp="1"/>
          </p:cNvSpPr>
          <p:nvPr>
            <p:ph type="title"/>
          </p:nvPr>
        </p:nvSpPr>
        <p:spPr>
          <a:xfrm>
            <a:off x="8036041" y="618518"/>
            <a:ext cx="3281003" cy="1478570"/>
          </a:xfrm>
        </p:spPr>
        <p:txBody>
          <a:bodyPr anchor="b">
            <a:normAutofit/>
          </a:bodyPr>
          <a:lstStyle/>
          <a:p>
            <a:r>
              <a:rPr lang="nb-NO" sz="2800" dirty="0">
                <a:solidFill>
                  <a:srgbClr val="FFFFFF"/>
                </a:solidFill>
              </a:rPr>
              <a:t>Mot og håp</a:t>
            </a:r>
          </a:p>
        </p:txBody>
      </p:sp>
      <p:sp useBgFill="1">
        <p:nvSpPr>
          <p:cNvPr id="56"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a16="http://schemas.microsoft.com/office/drawing/2014/main" id="{F7ABFE9E-056F-4433-B809-5363177B3906}"/>
              </a:ext>
            </a:extLst>
          </p:cNvPr>
          <p:cNvPicPr>
            <a:picLocks noChangeAspect="1"/>
          </p:cNvPicPr>
          <p:nvPr/>
        </p:nvPicPr>
        <p:blipFill>
          <a:blip r:embed="rId4"/>
          <a:stretch>
            <a:fillRect/>
          </a:stretch>
        </p:blipFill>
        <p:spPr>
          <a:xfrm>
            <a:off x="1118988" y="1386262"/>
            <a:ext cx="6112382" cy="4080015"/>
          </a:xfrm>
          <a:prstGeom prst="rect">
            <a:avLst/>
          </a:prstGeom>
        </p:spPr>
      </p:pic>
      <p:sp>
        <p:nvSpPr>
          <p:cNvPr id="8" name="Content Placeholder 7">
            <a:extLst>
              <a:ext uri="{FF2B5EF4-FFF2-40B4-BE49-F238E27FC236}">
                <a16:creationId xmlns:a16="http://schemas.microsoft.com/office/drawing/2014/main" id="{CF150404-954D-48CD-9231-E4895486974D}"/>
              </a:ext>
            </a:extLst>
          </p:cNvPr>
          <p:cNvSpPr>
            <a:spLocks noGrp="1"/>
          </p:cNvSpPr>
          <p:nvPr>
            <p:ph idx="1"/>
          </p:nvPr>
        </p:nvSpPr>
        <p:spPr>
          <a:xfrm>
            <a:off x="8036041" y="2249487"/>
            <a:ext cx="3281004" cy="3541714"/>
          </a:xfrm>
        </p:spPr>
        <p:txBody>
          <a:bodyPr>
            <a:normAutofit/>
          </a:bodyPr>
          <a:lstStyle/>
          <a:p>
            <a:r>
              <a:rPr lang="en-US" sz="1800" dirty="0" err="1">
                <a:solidFill>
                  <a:srgbClr val="FFFFFF"/>
                </a:solidFill>
              </a:rPr>
              <a:t>Bygge</a:t>
            </a:r>
            <a:r>
              <a:rPr lang="en-US" sz="1800" dirty="0">
                <a:solidFill>
                  <a:srgbClr val="FFFFFF"/>
                </a:solidFill>
              </a:rPr>
              <a:t> </a:t>
            </a:r>
            <a:r>
              <a:rPr lang="en-US" sz="1800" dirty="0" err="1">
                <a:solidFill>
                  <a:srgbClr val="FFFFFF"/>
                </a:solidFill>
              </a:rPr>
              <a:t>opp</a:t>
            </a:r>
            <a:r>
              <a:rPr lang="en-US" sz="1800" dirty="0">
                <a:solidFill>
                  <a:srgbClr val="FFFFFF"/>
                </a:solidFill>
              </a:rPr>
              <a:t> </a:t>
            </a:r>
            <a:r>
              <a:rPr lang="en-US" sz="1800" dirty="0" err="1">
                <a:solidFill>
                  <a:srgbClr val="FFFFFF"/>
                </a:solidFill>
              </a:rPr>
              <a:t>håpet</a:t>
            </a:r>
            <a:endParaRPr lang="en-US" sz="1800" dirty="0">
              <a:solidFill>
                <a:srgbClr val="FFFFFF"/>
              </a:solidFill>
            </a:endParaRPr>
          </a:p>
          <a:p>
            <a:r>
              <a:rPr lang="en-US" sz="1800" dirty="0">
                <a:solidFill>
                  <a:srgbClr val="FFFFFF"/>
                </a:solidFill>
              </a:rPr>
              <a:t>Vise </a:t>
            </a:r>
            <a:r>
              <a:rPr lang="en-US" sz="1800" dirty="0" err="1">
                <a:solidFill>
                  <a:srgbClr val="FFFFFF"/>
                </a:solidFill>
              </a:rPr>
              <a:t>progresjonen</a:t>
            </a:r>
            <a:endParaRPr lang="en-US" sz="1800" dirty="0">
              <a:solidFill>
                <a:srgbClr val="FFFFFF"/>
              </a:solidFill>
            </a:endParaRPr>
          </a:p>
          <a:p>
            <a:r>
              <a:rPr lang="en-US" sz="1800" dirty="0">
                <a:solidFill>
                  <a:srgbClr val="FFFFFF"/>
                </a:solidFill>
              </a:rPr>
              <a:t>Å </a:t>
            </a:r>
            <a:r>
              <a:rPr lang="en-US" sz="1800" dirty="0" err="1">
                <a:solidFill>
                  <a:srgbClr val="FFFFFF"/>
                </a:solidFill>
              </a:rPr>
              <a:t>hjelpe</a:t>
            </a:r>
            <a:r>
              <a:rPr lang="en-US" sz="1800" dirty="0">
                <a:solidFill>
                  <a:srgbClr val="FFFFFF"/>
                </a:solidFill>
              </a:rPr>
              <a:t> </a:t>
            </a:r>
            <a:r>
              <a:rPr lang="en-US" sz="1800" dirty="0" err="1">
                <a:solidFill>
                  <a:srgbClr val="FFFFFF"/>
                </a:solidFill>
              </a:rPr>
              <a:t>andre</a:t>
            </a:r>
            <a:r>
              <a:rPr lang="en-US" sz="1800" dirty="0">
                <a:solidFill>
                  <a:srgbClr val="FFFFFF"/>
                </a:solidFill>
              </a:rPr>
              <a:t> er den </a:t>
            </a:r>
            <a:r>
              <a:rPr lang="en-US" sz="1800" dirty="0" err="1">
                <a:solidFill>
                  <a:srgbClr val="FFFFFF"/>
                </a:solidFill>
              </a:rPr>
              <a:t>beste</a:t>
            </a:r>
            <a:r>
              <a:rPr lang="en-US" sz="1800" dirty="0">
                <a:solidFill>
                  <a:srgbClr val="FFFFFF"/>
                </a:solidFill>
              </a:rPr>
              <a:t> </a:t>
            </a:r>
            <a:r>
              <a:rPr lang="en-US" sz="1800" dirty="0" err="1">
                <a:solidFill>
                  <a:srgbClr val="FFFFFF"/>
                </a:solidFill>
              </a:rPr>
              <a:t>medisinen</a:t>
            </a:r>
            <a:endParaRPr lang="en-US" sz="1800" dirty="0">
              <a:solidFill>
                <a:srgbClr val="FFFFFF"/>
              </a:solidFill>
            </a:endParaRPr>
          </a:p>
          <a:p>
            <a:r>
              <a:rPr lang="en-US" sz="1800" dirty="0" err="1">
                <a:solidFill>
                  <a:srgbClr val="FFFFFF"/>
                </a:solidFill>
              </a:rPr>
              <a:t>Faglig</a:t>
            </a:r>
            <a:r>
              <a:rPr lang="en-US" sz="1800" dirty="0">
                <a:solidFill>
                  <a:srgbClr val="FFFFFF"/>
                </a:solidFill>
              </a:rPr>
              <a:t> </a:t>
            </a:r>
            <a:r>
              <a:rPr lang="en-US" sz="1800" dirty="0" err="1">
                <a:solidFill>
                  <a:srgbClr val="FFFFFF"/>
                </a:solidFill>
              </a:rPr>
              <a:t>informasjon</a:t>
            </a:r>
            <a:endParaRPr lang="en-US" sz="1800" dirty="0">
              <a:solidFill>
                <a:srgbClr val="FFFFFF"/>
              </a:solidFill>
            </a:endParaRPr>
          </a:p>
          <a:p>
            <a:endParaRPr lang="en-US" sz="1800" dirty="0">
              <a:solidFill>
                <a:srgbClr val="FFFFFF"/>
              </a:solidFill>
            </a:endParaRPr>
          </a:p>
        </p:txBody>
      </p:sp>
    </p:spTree>
    <p:extLst>
      <p:ext uri="{BB962C8B-B14F-4D97-AF65-F5344CB8AC3E}">
        <p14:creationId xmlns:p14="http://schemas.microsoft.com/office/powerpoint/2010/main" val="968791875"/>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rets">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TM04033919[[fn=Krets]]</Template>
  <TotalTime>207</TotalTime>
  <Words>2052</Words>
  <Application>Microsoft Office PowerPoint</Application>
  <PresentationFormat>Widescreen</PresentationFormat>
  <Paragraphs>191</Paragraphs>
  <Slides>17</Slides>
  <Notes>16</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Arial</vt:lpstr>
      <vt:lpstr>Calibri</vt:lpstr>
      <vt:lpstr>Tw Cen MT</vt:lpstr>
      <vt:lpstr>Krets</vt:lpstr>
      <vt:lpstr>Om å leve med språkforstyrrelse</vt:lpstr>
      <vt:lpstr>Jeg var i fengsel</vt:lpstr>
      <vt:lpstr>Dere jobber med personer – ikke en «bruker»</vt:lpstr>
      <vt:lpstr>Sykdoms-historien min</vt:lpstr>
      <vt:lpstr>Ord – biblioteket mitt var ødelagt</vt:lpstr>
      <vt:lpstr>Jobben for å komme tilbake til livet</vt:lpstr>
      <vt:lpstr>Å være trygg</vt:lpstr>
      <vt:lpstr>Jeg tråkket opp stiene i hjernen min</vt:lpstr>
      <vt:lpstr>Mot og håp</vt:lpstr>
      <vt:lpstr>Ros er medisin</vt:lpstr>
      <vt:lpstr>Fugleskremselet </vt:lpstr>
      <vt:lpstr>Personlige oppgaver til den du jobber med</vt:lpstr>
      <vt:lpstr>Del av deg selv</vt:lpstr>
      <vt:lpstr>Motivasjon</vt:lpstr>
      <vt:lpstr>Dere har makt – om dere bruker det!</vt:lpstr>
      <vt:lpstr>Huskleliste</vt:lpstr>
      <vt:lpstr>Jeg elsker livet mitt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 å leve med afasi</dc:title>
  <dc:creator>Nick Wilkinson</dc:creator>
  <cp:lastModifiedBy>Nicholas Wilkinson</cp:lastModifiedBy>
  <cp:revision>18</cp:revision>
  <dcterms:created xsi:type="dcterms:W3CDTF">2021-11-02T09:43:49Z</dcterms:created>
  <dcterms:modified xsi:type="dcterms:W3CDTF">2022-03-29T15:49:29Z</dcterms:modified>
</cp:coreProperties>
</file>