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733" r:id="rId6"/>
    <p:sldId id="698" r:id="rId7"/>
    <p:sldId id="729" r:id="rId8"/>
    <p:sldId id="699" r:id="rId9"/>
    <p:sldId id="702" r:id="rId10"/>
    <p:sldId id="730" r:id="rId11"/>
    <p:sldId id="731" r:id="rId12"/>
    <p:sldId id="732" r:id="rId13"/>
    <p:sldId id="25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2A86B-402B-46AC-8C11-438CF0537EAE}" v="3" dt="2021-06-16T06:29:25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it Fulsaas" userId="1b84c5d3-e2d9-405d-baef-2ff09e89045d" providerId="ADAL" clId="{8882A86B-402B-46AC-8C11-438CF0537EAE}"/>
    <pc:docChg chg="modSld">
      <pc:chgData name="Berit Fulsaas" userId="1b84c5d3-e2d9-405d-baef-2ff09e89045d" providerId="ADAL" clId="{8882A86B-402B-46AC-8C11-438CF0537EAE}" dt="2021-06-16T06:28:53.359" v="1" actId="20577"/>
      <pc:docMkLst>
        <pc:docMk/>
      </pc:docMkLst>
      <pc:sldChg chg="modSp mod">
        <pc:chgData name="Berit Fulsaas" userId="1b84c5d3-e2d9-405d-baef-2ff09e89045d" providerId="ADAL" clId="{8882A86B-402B-46AC-8C11-438CF0537EAE}" dt="2021-06-16T06:28:53.359" v="1" actId="20577"/>
        <pc:sldMkLst>
          <pc:docMk/>
          <pc:sldMk cId="1491175488" sldId="256"/>
        </pc:sldMkLst>
        <pc:spChg chg="mod">
          <ac:chgData name="Berit Fulsaas" userId="1b84c5d3-e2d9-405d-baef-2ff09e89045d" providerId="ADAL" clId="{8882A86B-402B-46AC-8C11-438CF0537EAE}" dt="2021-06-16T06:28:53.359" v="1" actId="20577"/>
          <ac:spMkLst>
            <pc:docMk/>
            <pc:sldMk cId="1491175488" sldId="256"/>
            <ac:spMk id="3" creationId="{0F9BCEB0-8989-8842-B28C-5960132EFC6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368F0-804A-41A0-840F-6B6EB95277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E721030-DB85-4F14-8EB6-21FC1C73F94D}">
      <dgm:prSet phldrT="[Tekst]" custT="1"/>
      <dgm:spPr/>
      <dgm:t>
        <a:bodyPr/>
        <a:lstStyle/>
        <a:p>
          <a:r>
            <a:rPr lang="nb-NO" sz="2000"/>
            <a:t>Prosjektforslag</a:t>
          </a:r>
        </a:p>
      </dgm:t>
    </dgm:pt>
    <dgm:pt modelId="{A4882A93-73B2-4521-8256-A59D259B0DAF}" type="parTrans" cxnId="{D36305DA-77B7-4BC9-A9B0-CB9A6CDBD051}">
      <dgm:prSet/>
      <dgm:spPr/>
      <dgm:t>
        <a:bodyPr/>
        <a:lstStyle/>
        <a:p>
          <a:endParaRPr lang="nb-NO" sz="2800"/>
        </a:p>
      </dgm:t>
    </dgm:pt>
    <dgm:pt modelId="{3B2B111A-BAD2-4C37-80E0-4F9C810CDAC4}" type="sibTrans" cxnId="{D36305DA-77B7-4BC9-A9B0-CB9A6CDBD051}">
      <dgm:prSet/>
      <dgm:spPr/>
      <dgm:t>
        <a:bodyPr/>
        <a:lstStyle/>
        <a:p>
          <a:endParaRPr lang="nb-NO" sz="2800"/>
        </a:p>
      </dgm:t>
    </dgm:pt>
    <dgm:pt modelId="{07A9EB01-366C-4E36-B403-5A2FC7B7A7CC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sz="2000"/>
            <a:t>Innspillsrunde</a:t>
          </a:r>
        </a:p>
      </dgm:t>
    </dgm:pt>
    <dgm:pt modelId="{24EC97D8-9ABE-406D-B82E-853911ED21CE}" type="parTrans" cxnId="{5BFC4A9C-8E8C-477D-AE84-ACB3C909B41A}">
      <dgm:prSet/>
      <dgm:spPr/>
      <dgm:t>
        <a:bodyPr/>
        <a:lstStyle/>
        <a:p>
          <a:endParaRPr lang="nb-NO" sz="2800"/>
        </a:p>
      </dgm:t>
    </dgm:pt>
    <dgm:pt modelId="{45EC6987-C83A-457F-BF4F-1FCB5C0B6B05}" type="sibTrans" cxnId="{5BFC4A9C-8E8C-477D-AE84-ACB3C909B41A}">
      <dgm:prSet/>
      <dgm:spPr/>
      <dgm:t>
        <a:bodyPr/>
        <a:lstStyle/>
        <a:p>
          <a:endParaRPr lang="nb-NO" sz="2800"/>
        </a:p>
      </dgm:t>
    </dgm:pt>
    <dgm:pt modelId="{50257D22-530B-486B-ABB8-D57C798CE41B}">
      <dgm:prSet phldrT="[Tekst]" custT="1"/>
      <dgm:spPr/>
      <dgm:t>
        <a:bodyPr/>
        <a:lstStyle/>
        <a:p>
          <a:r>
            <a:rPr lang="nb-NO" sz="2000"/>
            <a:t>Prosjekt-gjennomføring</a:t>
          </a:r>
        </a:p>
      </dgm:t>
    </dgm:pt>
    <dgm:pt modelId="{7963223F-6D9F-43FD-BB7B-CB80BF0FF304}" type="parTrans" cxnId="{4BC090AC-BD65-4774-AB20-0602185AA91D}">
      <dgm:prSet/>
      <dgm:spPr/>
      <dgm:t>
        <a:bodyPr/>
        <a:lstStyle/>
        <a:p>
          <a:endParaRPr lang="nb-NO" sz="2800"/>
        </a:p>
      </dgm:t>
    </dgm:pt>
    <dgm:pt modelId="{61F944A9-B561-48B8-A9D7-5E3A40AEEECD}" type="sibTrans" cxnId="{4BC090AC-BD65-4774-AB20-0602185AA91D}">
      <dgm:prSet/>
      <dgm:spPr/>
      <dgm:t>
        <a:bodyPr/>
        <a:lstStyle/>
        <a:p>
          <a:endParaRPr lang="nb-NO" sz="2800"/>
        </a:p>
      </dgm:t>
    </dgm:pt>
    <dgm:pt modelId="{A2BB0E6A-19CD-4990-9947-846CF6A36B4F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sz="2000"/>
            <a:t>Kvalitetssikring</a:t>
          </a:r>
        </a:p>
      </dgm:t>
    </dgm:pt>
    <dgm:pt modelId="{EE5731C0-6A2B-4E2D-98E6-D0CA4556E298}" type="parTrans" cxnId="{18CC12D8-D299-4718-A7E3-BA0E02C4E653}">
      <dgm:prSet/>
      <dgm:spPr/>
      <dgm:t>
        <a:bodyPr/>
        <a:lstStyle/>
        <a:p>
          <a:endParaRPr lang="nb-NO" sz="2800"/>
        </a:p>
      </dgm:t>
    </dgm:pt>
    <dgm:pt modelId="{24841F07-8290-4FF4-AFED-266289F47FF7}" type="sibTrans" cxnId="{18CC12D8-D299-4718-A7E3-BA0E02C4E653}">
      <dgm:prSet/>
      <dgm:spPr/>
      <dgm:t>
        <a:bodyPr/>
        <a:lstStyle/>
        <a:p>
          <a:endParaRPr lang="nb-NO" sz="2800"/>
        </a:p>
      </dgm:t>
    </dgm:pt>
    <dgm:pt modelId="{330A7366-F5C7-47E9-B656-97C4BF5F3BA0}" type="pres">
      <dgm:prSet presAssocID="{9E4368F0-804A-41A0-840F-6B6EB9527747}" presName="Name0" presStyleCnt="0">
        <dgm:presLayoutVars>
          <dgm:dir/>
          <dgm:animLvl val="lvl"/>
          <dgm:resizeHandles val="exact"/>
        </dgm:presLayoutVars>
      </dgm:prSet>
      <dgm:spPr/>
    </dgm:pt>
    <dgm:pt modelId="{518E650B-8E3E-4D98-87A7-241B1F4A4797}" type="pres">
      <dgm:prSet presAssocID="{FE721030-DB85-4F14-8EB6-21FC1C73F94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2E5E630-19A4-463A-8B23-35B7751406E8}" type="pres">
      <dgm:prSet presAssocID="{3B2B111A-BAD2-4C37-80E0-4F9C810CDAC4}" presName="parTxOnlySpace" presStyleCnt="0"/>
      <dgm:spPr/>
    </dgm:pt>
    <dgm:pt modelId="{A35B5283-5011-4D9F-8BF9-98F05CBAADEB}" type="pres">
      <dgm:prSet presAssocID="{07A9EB01-366C-4E36-B403-5A2FC7B7A7C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9595994-CB23-4629-91B7-8B9627CEF811}" type="pres">
      <dgm:prSet presAssocID="{45EC6987-C83A-457F-BF4F-1FCB5C0B6B05}" presName="parTxOnlySpace" presStyleCnt="0"/>
      <dgm:spPr/>
    </dgm:pt>
    <dgm:pt modelId="{36766087-E2B2-4373-A0A2-3D53A242A276}" type="pres">
      <dgm:prSet presAssocID="{50257D22-530B-486B-ABB8-D57C798CE41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F6465F1-5358-4A62-B0E4-C74179D64581}" type="pres">
      <dgm:prSet presAssocID="{61F944A9-B561-48B8-A9D7-5E3A40AEEECD}" presName="parTxOnlySpace" presStyleCnt="0"/>
      <dgm:spPr/>
    </dgm:pt>
    <dgm:pt modelId="{F0CB32A7-D696-4015-BA0A-D88CDE9535B3}" type="pres">
      <dgm:prSet presAssocID="{A2BB0E6A-19CD-4990-9947-846CF6A36B4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A147E13-8027-4D99-AF0A-7CF058D46502}" type="presOf" srcId="{50257D22-530B-486B-ABB8-D57C798CE41B}" destId="{36766087-E2B2-4373-A0A2-3D53A242A276}" srcOrd="0" destOrd="0" presId="urn:microsoft.com/office/officeart/2005/8/layout/chevron1"/>
    <dgm:cxn modelId="{D84F5224-DEAB-478B-9A4C-F50ACFFCD112}" type="presOf" srcId="{9E4368F0-804A-41A0-840F-6B6EB9527747}" destId="{330A7366-F5C7-47E9-B656-97C4BF5F3BA0}" srcOrd="0" destOrd="0" presId="urn:microsoft.com/office/officeart/2005/8/layout/chevron1"/>
    <dgm:cxn modelId="{DA6B764C-53C8-499C-81E9-27AEB09A6FB6}" type="presOf" srcId="{A2BB0E6A-19CD-4990-9947-846CF6A36B4F}" destId="{F0CB32A7-D696-4015-BA0A-D88CDE9535B3}" srcOrd="0" destOrd="0" presId="urn:microsoft.com/office/officeart/2005/8/layout/chevron1"/>
    <dgm:cxn modelId="{FF9A844E-E6CB-492B-8C33-0D113E8461A5}" type="presOf" srcId="{07A9EB01-366C-4E36-B403-5A2FC7B7A7CC}" destId="{A35B5283-5011-4D9F-8BF9-98F05CBAADEB}" srcOrd="0" destOrd="0" presId="urn:microsoft.com/office/officeart/2005/8/layout/chevron1"/>
    <dgm:cxn modelId="{5BFC4A9C-8E8C-477D-AE84-ACB3C909B41A}" srcId="{9E4368F0-804A-41A0-840F-6B6EB9527747}" destId="{07A9EB01-366C-4E36-B403-5A2FC7B7A7CC}" srcOrd="1" destOrd="0" parTransId="{24EC97D8-9ABE-406D-B82E-853911ED21CE}" sibTransId="{45EC6987-C83A-457F-BF4F-1FCB5C0B6B05}"/>
    <dgm:cxn modelId="{4BC090AC-BD65-4774-AB20-0602185AA91D}" srcId="{9E4368F0-804A-41A0-840F-6B6EB9527747}" destId="{50257D22-530B-486B-ABB8-D57C798CE41B}" srcOrd="2" destOrd="0" parTransId="{7963223F-6D9F-43FD-BB7B-CB80BF0FF304}" sibTransId="{61F944A9-B561-48B8-A9D7-5E3A40AEEECD}"/>
    <dgm:cxn modelId="{18CC12D8-D299-4718-A7E3-BA0E02C4E653}" srcId="{9E4368F0-804A-41A0-840F-6B6EB9527747}" destId="{A2BB0E6A-19CD-4990-9947-846CF6A36B4F}" srcOrd="3" destOrd="0" parTransId="{EE5731C0-6A2B-4E2D-98E6-D0CA4556E298}" sibTransId="{24841F07-8290-4FF4-AFED-266289F47FF7}"/>
    <dgm:cxn modelId="{74B46CD9-8E20-4B1F-91E6-90A2E56CDD98}" type="presOf" srcId="{FE721030-DB85-4F14-8EB6-21FC1C73F94D}" destId="{518E650B-8E3E-4D98-87A7-241B1F4A4797}" srcOrd="0" destOrd="0" presId="urn:microsoft.com/office/officeart/2005/8/layout/chevron1"/>
    <dgm:cxn modelId="{D36305DA-77B7-4BC9-A9B0-CB9A6CDBD051}" srcId="{9E4368F0-804A-41A0-840F-6B6EB9527747}" destId="{FE721030-DB85-4F14-8EB6-21FC1C73F94D}" srcOrd="0" destOrd="0" parTransId="{A4882A93-73B2-4521-8256-A59D259B0DAF}" sibTransId="{3B2B111A-BAD2-4C37-80E0-4F9C810CDAC4}"/>
    <dgm:cxn modelId="{26EF5101-22EE-4779-A3C7-A8189010BCFB}" type="presParOf" srcId="{330A7366-F5C7-47E9-B656-97C4BF5F3BA0}" destId="{518E650B-8E3E-4D98-87A7-241B1F4A4797}" srcOrd="0" destOrd="0" presId="urn:microsoft.com/office/officeart/2005/8/layout/chevron1"/>
    <dgm:cxn modelId="{A9C4373F-8DBF-4433-A595-AF388A492079}" type="presParOf" srcId="{330A7366-F5C7-47E9-B656-97C4BF5F3BA0}" destId="{C2E5E630-19A4-463A-8B23-35B7751406E8}" srcOrd="1" destOrd="0" presId="urn:microsoft.com/office/officeart/2005/8/layout/chevron1"/>
    <dgm:cxn modelId="{8E8791E8-3D06-4663-A604-AA6D13C07318}" type="presParOf" srcId="{330A7366-F5C7-47E9-B656-97C4BF5F3BA0}" destId="{A35B5283-5011-4D9F-8BF9-98F05CBAADEB}" srcOrd="2" destOrd="0" presId="urn:microsoft.com/office/officeart/2005/8/layout/chevron1"/>
    <dgm:cxn modelId="{A061AD32-5110-44A1-A190-09A99B2BE1CE}" type="presParOf" srcId="{330A7366-F5C7-47E9-B656-97C4BF5F3BA0}" destId="{C9595994-CB23-4629-91B7-8B9627CEF811}" srcOrd="3" destOrd="0" presId="urn:microsoft.com/office/officeart/2005/8/layout/chevron1"/>
    <dgm:cxn modelId="{D3864563-0C8C-4E75-AA17-5786C3F6469A}" type="presParOf" srcId="{330A7366-F5C7-47E9-B656-97C4BF5F3BA0}" destId="{36766087-E2B2-4373-A0A2-3D53A242A276}" srcOrd="4" destOrd="0" presId="urn:microsoft.com/office/officeart/2005/8/layout/chevron1"/>
    <dgm:cxn modelId="{E504557E-1C71-46C2-A754-9519EF676D5B}" type="presParOf" srcId="{330A7366-F5C7-47E9-B656-97C4BF5F3BA0}" destId="{FF6465F1-5358-4A62-B0E4-C74179D64581}" srcOrd="5" destOrd="0" presId="urn:microsoft.com/office/officeart/2005/8/layout/chevron1"/>
    <dgm:cxn modelId="{9DD6D70B-A0D5-49C1-9BB5-D5B6F65F3496}" type="presParOf" srcId="{330A7366-F5C7-47E9-B656-97C4BF5F3BA0}" destId="{F0CB32A7-D696-4015-BA0A-D88CDE9535B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E650B-8E3E-4D98-87A7-241B1F4A4797}">
      <dsp:nvSpPr>
        <dsp:cNvPr id="0" name=""/>
        <dsp:cNvSpPr/>
      </dsp:nvSpPr>
      <dsp:spPr>
        <a:xfrm>
          <a:off x="5437" y="541482"/>
          <a:ext cx="3165217" cy="1266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Prosjektforslag</a:t>
          </a:r>
        </a:p>
      </dsp:txBody>
      <dsp:txXfrm>
        <a:off x="638481" y="541482"/>
        <a:ext cx="1899130" cy="1266087"/>
      </dsp:txXfrm>
    </dsp:sp>
    <dsp:sp modelId="{A35B5283-5011-4D9F-8BF9-98F05CBAADEB}">
      <dsp:nvSpPr>
        <dsp:cNvPr id="0" name=""/>
        <dsp:cNvSpPr/>
      </dsp:nvSpPr>
      <dsp:spPr>
        <a:xfrm>
          <a:off x="2854133" y="541482"/>
          <a:ext cx="3165217" cy="1266087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Innspillsrunde</a:t>
          </a:r>
        </a:p>
      </dsp:txBody>
      <dsp:txXfrm>
        <a:off x="3487177" y="541482"/>
        <a:ext cx="1899130" cy="1266087"/>
      </dsp:txXfrm>
    </dsp:sp>
    <dsp:sp modelId="{36766087-E2B2-4373-A0A2-3D53A242A276}">
      <dsp:nvSpPr>
        <dsp:cNvPr id="0" name=""/>
        <dsp:cNvSpPr/>
      </dsp:nvSpPr>
      <dsp:spPr>
        <a:xfrm>
          <a:off x="5702829" y="541482"/>
          <a:ext cx="3165217" cy="12660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Prosjekt-gjennomføring</a:t>
          </a:r>
        </a:p>
      </dsp:txBody>
      <dsp:txXfrm>
        <a:off x="6335873" y="541482"/>
        <a:ext cx="1899130" cy="1266087"/>
      </dsp:txXfrm>
    </dsp:sp>
    <dsp:sp modelId="{F0CB32A7-D696-4015-BA0A-D88CDE9535B3}">
      <dsp:nvSpPr>
        <dsp:cNvPr id="0" name=""/>
        <dsp:cNvSpPr/>
      </dsp:nvSpPr>
      <dsp:spPr>
        <a:xfrm>
          <a:off x="8551524" y="541482"/>
          <a:ext cx="3165217" cy="1266087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Kvalitetssikring</a:t>
          </a:r>
        </a:p>
      </dsp:txBody>
      <dsp:txXfrm>
        <a:off x="9184568" y="541482"/>
        <a:ext cx="1899130" cy="1266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2B858373-6244-194A-AE92-A849344C92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6672" y="395536"/>
            <a:ext cx="4032448" cy="45878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77398-40DD-3249-B3F4-C4AE3BAA9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136" y="323528"/>
            <a:ext cx="1739591" cy="586368"/>
          </a:xfrm>
          <a:prstGeom prst="rect">
            <a:avLst/>
          </a:prstGeom>
        </p:spPr>
      </p:pic>
      <p:sp>
        <p:nvSpPr>
          <p:cNvPr id="7" name="Plassholder for dato 2">
            <a:extLst>
              <a:ext uri="{FF2B5EF4-FFF2-40B4-BE49-F238E27FC236}">
                <a16:creationId xmlns:a16="http://schemas.microsoft.com/office/drawing/2014/main" id="{08CBFD80-6030-9A47-AFCD-80E2786084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52205" y="8676456"/>
            <a:ext cx="1248234" cy="26124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92C8379C-E62F-423B-9285-056B17F006D6}" type="datetime1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t>15.06.2021</a:t>
            </a:fld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ssholder for bunntekst 3">
            <a:extLst>
              <a:ext uri="{FF2B5EF4-FFF2-40B4-BE49-F238E27FC236}">
                <a16:creationId xmlns:a16="http://schemas.microsoft.com/office/drawing/2014/main" id="{09612936-F624-6048-BED1-BC99E660F6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81772" y="8685213"/>
            <a:ext cx="4459395" cy="25248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1827D36B-7038-2645-ADD8-C32D8BEA6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381327" y="8676456"/>
            <a:ext cx="360041" cy="25152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nb-NO" sz="9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2877140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00523A5-A423-8D41-BAC3-D7479A95D1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98233" y="369093"/>
            <a:ext cx="3738879" cy="4587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3BFD9AE-9AF2-304C-9623-6B055A1FF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46930" r="5260"/>
          <a:stretch/>
        </p:blipFill>
        <p:spPr>
          <a:xfrm>
            <a:off x="4653136" y="323528"/>
            <a:ext cx="1739591" cy="586368"/>
          </a:xfrm>
          <a:prstGeom prst="rect">
            <a:avLst/>
          </a:prstGeom>
        </p:spPr>
      </p:pic>
      <p:sp>
        <p:nvSpPr>
          <p:cNvPr id="10" name="Plassholder for dato 2">
            <a:extLst>
              <a:ext uri="{FF2B5EF4-FFF2-40B4-BE49-F238E27FC236}">
                <a16:creationId xmlns:a16="http://schemas.microsoft.com/office/drawing/2014/main" id="{13DDDDF2-E35C-3E4B-97FC-014224B9EF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52205" y="8676456"/>
            <a:ext cx="1248234" cy="26124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F3C038-E37E-4479-93B5-800CC9D8590E}" type="datetime1">
              <a:rPr lang="nb-NO" smtClean="0"/>
              <a:t>15.06.2021</a:t>
            </a:fld>
            <a:endParaRPr lang="nb-NO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1C0440E9-FCB4-D543-8A8F-599ED3B6F7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255367" cy="24276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6C287FA9-C53C-B843-B983-34F905A18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81327" y="8676456"/>
            <a:ext cx="360041" cy="25152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1072892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b-NO"/>
              <a:t>Jobbe med å beskrive mål/formål med program som format</a:t>
            </a:r>
          </a:p>
          <a:p>
            <a:pPr algn="ctr"/>
            <a:endParaRPr lang="nb-NO"/>
          </a:p>
          <a:p>
            <a:pPr algn="ctr"/>
            <a:r>
              <a:rPr lang="nb-NO"/>
              <a:t>Se på hvordan involvere/delta i mindre enn 50%</a:t>
            </a:r>
          </a:p>
          <a:p>
            <a:pPr algn="ctr"/>
            <a:endParaRPr lang="nb-NO"/>
          </a:p>
          <a:p>
            <a:pPr algn="l"/>
            <a:r>
              <a:rPr lang="nb-NO" b="0" i="0">
                <a:effectLst/>
                <a:latin typeface="Segoe UI" panose="020B0502040204020203" pitchFamily="34" charset="0"/>
              </a:rPr>
              <a:t>from Svein Harald Nygård to </a:t>
            </a:r>
            <a:r>
              <a:rPr lang="nb-NO" b="0" i="0" err="1">
                <a:effectLst/>
                <a:latin typeface="Segoe UI" panose="020B0502040204020203" pitchFamily="34" charset="0"/>
              </a:rPr>
              <a:t>everyone</a:t>
            </a:r>
            <a:r>
              <a:rPr lang="nb-NO" b="0" i="0">
                <a:effectLst/>
                <a:latin typeface="Segoe UI" panose="020B0502040204020203" pitchFamily="34" charset="0"/>
              </a:rPr>
              <a:t>: 9:28 </a:t>
            </a:r>
            <a:r>
              <a:rPr lang="nb-NO" b="0" i="0" err="1">
                <a:effectLst/>
                <a:latin typeface="Segoe UI" panose="020B0502040204020203" pitchFamily="34" charset="0"/>
              </a:rPr>
              <a:t>AMSvein</a:t>
            </a:r>
            <a:r>
              <a:rPr lang="nb-NO" b="0" i="0">
                <a:effectLst/>
                <a:latin typeface="Segoe UI" panose="020B0502040204020203" pitchFamily="34" charset="0"/>
              </a:rPr>
              <a:t> Harald: Kan man istedenfor styringsgruppe, tenke et programstyre hvor det også er involvert andre enn bare direktørgruppen, nettopp for å vise en bredere involvering og eierskap i en omstilling?</a:t>
            </a:r>
            <a:br>
              <a:rPr lang="nb-NO" b="0" i="0">
                <a:effectLst/>
                <a:latin typeface="Segoe UI" panose="020B0502040204020203" pitchFamily="34" charset="0"/>
              </a:rPr>
            </a:br>
            <a:endParaRPr lang="nb-NO" b="0" i="0">
              <a:effectLst/>
              <a:latin typeface="Segoe UI" panose="020B0502040204020203" pitchFamily="34" charset="0"/>
            </a:endParaRPr>
          </a:p>
          <a:p>
            <a:pPr algn="l"/>
            <a:r>
              <a:rPr lang="nb-NO" b="0" i="0">
                <a:effectLst/>
                <a:latin typeface="Segoe UI" panose="020B0502040204020203" pitchFamily="34" charset="0"/>
              </a:rPr>
              <a:t>from Aud-Karin Stangvik to </a:t>
            </a:r>
            <a:r>
              <a:rPr lang="nb-NO" b="0" i="0" err="1">
                <a:effectLst/>
                <a:latin typeface="Segoe UI" panose="020B0502040204020203" pitchFamily="34" charset="0"/>
              </a:rPr>
              <a:t>everyone</a:t>
            </a:r>
            <a:r>
              <a:rPr lang="nb-NO" b="0" i="0">
                <a:effectLst/>
                <a:latin typeface="Segoe UI" panose="020B0502040204020203" pitchFamily="34" charset="0"/>
              </a:rPr>
              <a:t>: 9:32 AM</a:t>
            </a:r>
            <a:br>
              <a:rPr lang="nb-NO" b="0" i="0">
                <a:effectLst/>
                <a:latin typeface="Segoe UI" panose="020B0502040204020203" pitchFamily="34" charset="0"/>
              </a:rPr>
            </a:br>
            <a:r>
              <a:rPr lang="nb-NO" b="0" i="0">
                <a:effectLst/>
                <a:latin typeface="Segoe UI" panose="020B0502040204020203" pitchFamily="34" charset="0"/>
              </a:rPr>
              <a:t>Aud Karin: er tanken å også involverer fagnettverkene?</a:t>
            </a:r>
          </a:p>
          <a:p>
            <a:pPr algn="l"/>
            <a:r>
              <a:rPr lang="nb-NO" b="0" i="0">
                <a:effectLst/>
                <a:latin typeface="Segoe UI" panose="020B0502040204020203" pitchFamily="34" charset="0"/>
              </a:rPr>
              <a:t>from Heidi Enger to </a:t>
            </a:r>
            <a:r>
              <a:rPr lang="nb-NO" b="0" i="0" err="1">
                <a:effectLst/>
                <a:latin typeface="Segoe UI" panose="020B0502040204020203" pitchFamily="34" charset="0"/>
              </a:rPr>
              <a:t>everyone</a:t>
            </a:r>
            <a:r>
              <a:rPr lang="nb-NO" b="0" i="0">
                <a:effectLst/>
                <a:latin typeface="Segoe UI" panose="020B0502040204020203" pitchFamily="34" charset="0"/>
              </a:rPr>
              <a:t>: 9:35 AM</a:t>
            </a:r>
            <a:br>
              <a:rPr lang="nb-NO" b="0" i="0">
                <a:effectLst/>
                <a:latin typeface="Segoe UI" panose="020B0502040204020203" pitchFamily="34" charset="0"/>
              </a:rPr>
            </a:br>
            <a:r>
              <a:rPr lang="nb-NO" b="0" i="0">
                <a:effectLst/>
                <a:latin typeface="Segoe UI" panose="020B0502040204020203" pitchFamily="34" charset="0"/>
              </a:rPr>
              <a:t>Vi ledere kan prioritere medarbeideres arbeidstid, dette er også et premiss for deltagelse i prosjekter</a:t>
            </a:r>
          </a:p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77D466E2-4C17-4F0D-A60D-C8AB808265B8}" type="datetime1">
              <a:rPr lang="nb-NO" smtClean="0"/>
              <a:t>15.06.2021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4738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DBC9300-6148-D04A-A418-5A3C4B0071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accent2"/>
              </a:solidFill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35360" y="1202400"/>
            <a:ext cx="1152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11"/>
          <a:stretch/>
        </p:blipFill>
        <p:spPr>
          <a:xfrm>
            <a:off x="6569443" y="3908398"/>
            <a:ext cx="5605200" cy="29496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250EB0-DE85-BF4C-BA19-33209E864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8919FAA-A457-A844-9FF6-3D8D13EA1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01444237-3DD9-0F49-9737-2972650DAE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890" y="384314"/>
            <a:ext cx="2461246" cy="5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A5C9895-5777-D543-8439-792476C4AAF9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3F81D5-FE1C-434F-9748-BE8C596B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0FB410-9871-D74D-B0C9-0038C5BD8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771376-4BA0-3643-8631-173D4B00FA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4701D8-20EA-3841-8B0D-C0965CE84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0FABE5-865B-4D49-87A3-78D406B8F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64471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D511D81-D1CC-E647-ADDD-06A057F4FCB2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3F81D5-FE1C-434F-9748-BE8C596B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0FB410-9871-D74D-B0C9-0038C5BD8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771376-4BA0-3643-8631-173D4B00FA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4701D8-20EA-3841-8B0D-C0965CE84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0FABE5-865B-4D49-87A3-78D406B8F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33629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1026"/>
            <a:ext cx="10564813" cy="642938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E856002-DAB7-4C42-8D2F-8FF5EFD4FB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93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lys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3189490-BBDA-BB47-AEAC-4B0B09927C95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7B5714-5A68-CD4F-9FFD-B18855C935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Tx/>
              <a:buBlip>
                <a:blip r:embed="rId2"/>
              </a:buBlip>
              <a:defRPr sz="2800"/>
            </a:lvl1pPr>
            <a:lvl2pPr marL="742950" indent="-285750">
              <a:lnSpc>
                <a:spcPct val="120000"/>
              </a:lnSpc>
              <a:buFontTx/>
              <a:buBlip>
                <a:blip r:embed="rId2"/>
              </a:buBlip>
              <a:defRPr/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/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/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826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16EE648-1D2D-4B49-818B-ABDAF248C12C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453D03-0500-D94D-AFF5-CD712BF00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 marL="742950" indent="-28575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09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ly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639329B-F6FA-8147-AA0A-2E86008B46D1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557188-BA1C-5046-B290-A263C9DC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7453F3-F707-4C4C-8DBA-B564EC9E2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95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AB6B966-4CCA-5143-97C9-430C5E95AD8A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557188-BA1C-5046-B290-A263C9DC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FE33E3-D900-7D4E-B6B4-CEEF8618E5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 marL="742950" indent="-28575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15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E856002-DAB7-4C42-8D2F-8FF5EFD4FB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589088"/>
            <a:ext cx="5100638" cy="440054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  <p:sp>
        <p:nvSpPr>
          <p:cNvPr id="28" name="Plassholder for dato 27">
            <a:extLst>
              <a:ext uri="{FF2B5EF4-FFF2-40B4-BE49-F238E27FC236}">
                <a16:creationId xmlns:a16="http://schemas.microsoft.com/office/drawing/2014/main" id="{66C6CF92-0719-D14B-84FA-0349C4CCC2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9" name="Plassholder for bunntekst 28">
            <a:extLst>
              <a:ext uri="{FF2B5EF4-FFF2-40B4-BE49-F238E27FC236}">
                <a16:creationId xmlns:a16="http://schemas.microsoft.com/office/drawing/2014/main" id="{645CADF1-92E7-6D4A-8D63-3AA21E373B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30" name="Plassholder for lysbildenummer 29">
            <a:extLst>
              <a:ext uri="{FF2B5EF4-FFF2-40B4-BE49-F238E27FC236}">
                <a16:creationId xmlns:a16="http://schemas.microsoft.com/office/drawing/2014/main" id="{1BE872C9-E0D4-9E42-83BC-3AF46F9531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F2F3630-EC9F-1E45-865E-ADBBFCD4D76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7439" y="1589089"/>
            <a:ext cx="5092700" cy="440054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40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C30F1B-76CD-4043-89D3-5F16EFC1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AA84B4-60DE-4E45-B13B-7EE210C79A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276872"/>
            <a:ext cx="5100638" cy="37127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1A724C-8D8B-DE4C-88E9-CFB78927F9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95325" y="1584031"/>
            <a:ext cx="5100638" cy="5012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5153BB-9120-1A4A-AA50-76E40AFF322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67438" y="1589088"/>
            <a:ext cx="5092700" cy="4961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743B85-F92E-6A48-8E37-F228228A8BF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67438" y="2276872"/>
            <a:ext cx="5092700" cy="37127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D9C1DC5E-EFBD-8546-9F6C-425FA9B47CE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BCE78FAE-C87D-6A47-A8B6-FDC305E685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88208EB8-DC75-1443-A37A-4737315DDD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44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159ED1-98AA-B242-B3A9-5A3AFB26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4EEDBF5-8002-304C-967E-23E9D699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543BA5-876D-A043-9854-9F54D96A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E1252B-10E6-2D43-B1CF-828317B6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529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6D7C602-C163-D548-A834-2157D7CBC995}"/>
              </a:ext>
            </a:extLst>
          </p:cNvPr>
          <p:cNvSpPr/>
          <p:nvPr userDrawn="1"/>
        </p:nvSpPr>
        <p:spPr>
          <a:xfrm>
            <a:off x="-836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7CE1E12-36C8-9647-B6FF-9758B1E451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1223963"/>
            <a:ext cx="11514137" cy="537316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6" name="Plassholder for tekst 11">
            <a:extLst>
              <a:ext uri="{FF2B5EF4-FFF2-40B4-BE49-F238E27FC236}">
                <a16:creationId xmlns:a16="http://schemas.microsoft.com/office/drawing/2014/main" id="{F624BA96-CE51-FE47-8014-99BC3731E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1518" y="4167942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792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4B480B-C42A-454A-8580-A943AE8FE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916839"/>
            <a:ext cx="5832723" cy="14306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1501ED-9F54-D740-8AC5-157111E38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526160"/>
            <a:ext cx="5100638" cy="15590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4AF93A9-7852-1346-BBFF-16B66278B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890" y="384314"/>
            <a:ext cx="2461246" cy="5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1DFEE04-41B9-3E44-A9E8-F1291D44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0C43C0-D7BE-2840-8D84-0D4824D2C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358E92-604F-E04C-864D-A7FD2369AD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</p:spTree>
    <p:extLst>
      <p:ext uri="{BB962C8B-B14F-4D97-AF65-F5344CB8AC3E}">
        <p14:creationId xmlns:p14="http://schemas.microsoft.com/office/powerpoint/2010/main" val="357922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628800"/>
            <a:ext cx="10564813" cy="4673624"/>
          </a:xfrm>
          <a:prstGeom prst="rect">
            <a:avLst/>
          </a:prstGeom>
          <a:solidFill>
            <a:schemeClr val="bg2"/>
          </a:solidFill>
        </p:spPr>
        <p:txBody>
          <a:bodyPr tIns="1890000"/>
          <a:lstStyle>
            <a:lvl1pPr marL="0" indent="0" algn="ctr">
              <a:buNone/>
              <a:defRPr sz="1400" i="1" baseline="0"/>
            </a:lvl1pPr>
          </a:lstStyle>
          <a:p>
            <a:r>
              <a:rPr lang="en-US"/>
              <a:t>Sett inn </a:t>
            </a:r>
            <a:r>
              <a:rPr lang="en-US" err="1"/>
              <a:t>bilde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2FBAE0-6023-8B4D-8F1B-B758E48A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8B842D-E436-9D46-8DAF-EE5743A300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ED75DA6-A6A3-9546-9DC8-328B865365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DB3643B6-B059-0B4C-947F-16E71C5D3E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65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09320"/>
          </a:xfrm>
          <a:prstGeom prst="rect">
            <a:avLst/>
          </a:prstGeom>
          <a:solidFill>
            <a:schemeClr val="bg2"/>
          </a:solidFill>
        </p:spPr>
        <p:txBody>
          <a:bodyPr tIns="1890000" anchor="ctr"/>
          <a:lstStyle>
            <a:lvl1pPr marL="0" indent="0" algn="ctr">
              <a:buNone/>
              <a:defRPr sz="1400" i="1" baseline="0"/>
            </a:lvl1pPr>
          </a:lstStyle>
          <a:p>
            <a:r>
              <a:rPr lang="en-US"/>
              <a:t>Sett inn </a:t>
            </a:r>
            <a:r>
              <a:rPr lang="en-US" err="1"/>
              <a:t>bilde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338423-8B28-FC4A-8F3D-CB60B4A12E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BABB4EB-A43B-5642-88C9-7D842CC27E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55C71A0-DB8A-F647-99F1-CE9534B7D7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867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7439" y="1589088"/>
            <a:ext cx="5092700" cy="44005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D5753-4E38-6B42-A515-F3FEB7EB0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9"/>
            <a:ext cx="5101041" cy="44529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46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bilde og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800" y="0"/>
            <a:ext cx="6024561" cy="6309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85528"/>
            <a:ext cx="5101040" cy="638436"/>
          </a:xfrm>
        </p:spPr>
        <p:txBody>
          <a:bodyPr anchor="ctr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D5753-4E38-6B42-A515-F3FEB7EB0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8"/>
            <a:ext cx="5101041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  <a:p>
            <a:pPr lvl="0"/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681B8E3-FB8A-824B-98B7-5E839D1E41EB}"/>
              </a:ext>
            </a:extLst>
          </p:cNvPr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11">
            <a:extLst>
              <a:ext uri="{FF2B5EF4-FFF2-40B4-BE49-F238E27FC236}">
                <a16:creationId xmlns:a16="http://schemas.microsoft.com/office/drawing/2014/main" id="{1AFE3C0D-4660-B646-B289-4DE8AC9506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6467" y="3645024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2219" b="142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98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bilde og mønster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649673C-E441-744B-8B4A-7465D289142A}"/>
              </a:ext>
            </a:extLst>
          </p:cNvPr>
          <p:cNvSpPr/>
          <p:nvPr userDrawn="1"/>
        </p:nvSpPr>
        <p:spPr>
          <a:xfrm>
            <a:off x="0" y="0"/>
            <a:ext cx="12191361" cy="63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800" y="0"/>
            <a:ext cx="6024561" cy="6309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85528"/>
            <a:ext cx="5101039" cy="63843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D5753-4E38-6B42-A515-F3FEB7EB0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8"/>
            <a:ext cx="5101041" cy="44259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2"/>
              </a:buBlip>
              <a:tabLst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0"/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681B8E3-FB8A-824B-98B7-5E839D1E41EB}"/>
              </a:ext>
            </a:extLst>
          </p:cNvPr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E010643-6D89-9244-88AD-A1553829CA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6467" y="3645024"/>
            <a:ext cx="5600482" cy="2690058"/>
          </a:xfr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2219" b="142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23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bilde og mønster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649673C-E441-744B-8B4A-7465D289142A}"/>
              </a:ext>
            </a:extLst>
          </p:cNvPr>
          <p:cNvSpPr/>
          <p:nvPr userDrawn="1"/>
        </p:nvSpPr>
        <p:spPr>
          <a:xfrm>
            <a:off x="0" y="0"/>
            <a:ext cx="12191361" cy="63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800" y="0"/>
            <a:ext cx="6024561" cy="6309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85528"/>
            <a:ext cx="5101040" cy="63843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681B8E3-FB8A-824B-98B7-5E839D1E41EB}"/>
              </a:ext>
            </a:extLst>
          </p:cNvPr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11">
            <a:extLst>
              <a:ext uri="{FF2B5EF4-FFF2-40B4-BE49-F238E27FC236}">
                <a16:creationId xmlns:a16="http://schemas.microsoft.com/office/drawing/2014/main" id="{227EF294-2A53-AC4F-9D17-B4DE79BF6D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6467" y="3645024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2219" b="142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DB8422-2617-B844-8AE8-7C4EB9D4F7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8"/>
            <a:ext cx="5101041" cy="44259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tabLst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</a:t>
            </a:r>
            <a:br>
              <a:rPr lang="nb-NO"/>
            </a:br>
            <a:r>
              <a:rPr lang="nb-NO"/>
              <a:t>i malen</a:t>
            </a:r>
          </a:p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82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85528"/>
            <a:ext cx="10619065" cy="638435"/>
          </a:xfrm>
          <a:prstGeom prst="rect">
            <a:avLst/>
          </a:prstGeo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63689"/>
            <a:ext cx="6167437" cy="4745580"/>
          </a:xfrm>
          <a:prstGeom prst="rect">
            <a:avLst/>
          </a:prstGeom>
          <a:solidFill>
            <a:schemeClr val="bg2"/>
          </a:solidFill>
        </p:spPr>
        <p:txBody>
          <a:bodyPr tIns="1890000"/>
          <a:lstStyle>
            <a:lvl1pPr marL="0" indent="0" algn="ctr">
              <a:buNone/>
              <a:defRPr sz="1400" i="1" baseline="0"/>
            </a:lvl1pPr>
          </a:lstStyle>
          <a:p>
            <a:r>
              <a:rPr lang="en-US"/>
              <a:t>Sett inn </a:t>
            </a:r>
            <a:r>
              <a:rPr lang="en-US" err="1"/>
              <a:t>bilde</a:t>
            </a:r>
            <a:endParaRPr lang="nb-NO"/>
          </a:p>
        </p:txBody>
      </p: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33043C-6957-5D48-A707-0772CAC6DE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6758" y="1563689"/>
            <a:ext cx="6055241" cy="4745631"/>
          </a:xfrm>
          <a:prstGeom prst="rect">
            <a:avLst/>
          </a:prstGeom>
          <a:solidFill>
            <a:schemeClr val="bg2"/>
          </a:solidFill>
        </p:spPr>
        <p:txBody>
          <a:bodyPr tIns="1890000"/>
          <a:lstStyle>
            <a:lvl1pPr marL="0" indent="0" algn="ctr">
              <a:buNone/>
              <a:defRPr sz="1400" i="1" baseline="0"/>
            </a:lvl1pPr>
          </a:lstStyle>
          <a:p>
            <a:r>
              <a:rPr lang="en-US"/>
              <a:t>Sett inn </a:t>
            </a:r>
            <a:r>
              <a:rPr lang="en-US" err="1"/>
              <a:t>bilde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9D19ACC-EE28-0F41-81F4-91D6DC1B76E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696400" y="6422074"/>
            <a:ext cx="1512168" cy="26544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B81A693-4973-BE44-A429-ED440B2F23A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1488D5-F8F7-0543-AD1A-789BDF106BC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09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216680"/>
            <a:ext cx="11520000" cy="5396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3792ACD-08D3-B046-8DFB-369534428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4"/>
          <a:stretch/>
        </p:blipFill>
        <p:spPr>
          <a:xfrm>
            <a:off x="5552259" y="1196752"/>
            <a:ext cx="6316680" cy="543478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701256D-A0BF-8042-B2D8-F2B8FAB8A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0883" y="3758044"/>
            <a:ext cx="203596" cy="2035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F6A5342-C264-8244-ADE3-0C1AB5B9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45" y="2491724"/>
            <a:ext cx="5096817" cy="4672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E68797F-BBF6-5849-94FC-62FA9F7B5FD4}"/>
              </a:ext>
            </a:extLst>
          </p:cNvPr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14" y="4156829"/>
            <a:ext cx="101261" cy="216024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94C27429-B5F2-0A46-B727-9654BF25A6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38" y="4580351"/>
            <a:ext cx="235285" cy="19128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9C29458-B6E4-2C40-9C93-F6608BD6D614}"/>
              </a:ext>
            </a:extLst>
          </p:cNvPr>
          <p:cNvSpPr txBox="1"/>
          <p:nvPr userDrawn="1"/>
        </p:nvSpPr>
        <p:spPr>
          <a:xfrm>
            <a:off x="949237" y="3573016"/>
            <a:ext cx="47341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statped.no</a:t>
            </a:r>
            <a:endParaRPr lang="nb-NO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facebook.com</a:t>
            </a:r>
            <a:r>
              <a:rPr lang="nb-NO">
                <a:solidFill>
                  <a:schemeClr val="bg1"/>
                </a:solidFill>
              </a:rPr>
              <a:t>/</a:t>
            </a:r>
            <a:r>
              <a:rPr lang="nb-NO" err="1">
                <a:solidFill>
                  <a:schemeClr val="bg1"/>
                </a:solidFill>
              </a:rPr>
              <a:t>statped</a:t>
            </a:r>
            <a:endParaRPr lang="nb-NO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twitter.com</a:t>
            </a:r>
            <a:r>
              <a:rPr lang="nb-NO">
                <a:solidFill>
                  <a:schemeClr val="bg1"/>
                </a:solidFill>
              </a:rPr>
              <a:t>/</a:t>
            </a:r>
            <a:r>
              <a:rPr lang="nb-NO" err="1">
                <a:solidFill>
                  <a:schemeClr val="bg1"/>
                </a:solidFill>
              </a:rPr>
              <a:t>statped</a:t>
            </a:r>
            <a:endParaRPr lang="nb-NO">
              <a:solidFill>
                <a:schemeClr val="bg1"/>
              </a:solidFill>
            </a:endParaRPr>
          </a:p>
          <a:p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F010B34-F3EB-1B40-83C9-5E1F4804C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0"/>
            <a:ext cx="3071663" cy="10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3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744DD9B3-C2F6-8E47-ABE2-CA6B2340A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4"/>
          <a:stretch/>
        </p:blipFill>
        <p:spPr>
          <a:xfrm>
            <a:off x="5552259" y="1196752"/>
            <a:ext cx="6316680" cy="5434781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40E4DBA2-7813-7942-A9C7-F37835F1E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0883" y="3758044"/>
            <a:ext cx="203596" cy="203596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7D7D4422-033A-D340-BE51-9F66052B2249}"/>
              </a:ext>
            </a:extLst>
          </p:cNvPr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14" y="4156829"/>
            <a:ext cx="101261" cy="216024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F436173F-FF00-6146-9611-B020C4988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38" y="4580351"/>
            <a:ext cx="235285" cy="191288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AE3FCB4-1BFE-1442-B6BD-3FAE95A97332}"/>
              </a:ext>
            </a:extLst>
          </p:cNvPr>
          <p:cNvSpPr txBox="1"/>
          <p:nvPr userDrawn="1"/>
        </p:nvSpPr>
        <p:spPr>
          <a:xfrm>
            <a:off x="949237" y="3573016"/>
            <a:ext cx="47341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statped.no</a:t>
            </a:r>
            <a:endParaRPr lang="nb-NO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facebook.com</a:t>
            </a:r>
            <a:r>
              <a:rPr lang="nb-NO">
                <a:solidFill>
                  <a:schemeClr val="bg1"/>
                </a:solidFill>
              </a:rPr>
              <a:t>/</a:t>
            </a:r>
            <a:r>
              <a:rPr lang="nb-NO" err="1">
                <a:solidFill>
                  <a:schemeClr val="bg1"/>
                </a:solidFill>
              </a:rPr>
              <a:t>statped</a:t>
            </a:r>
            <a:endParaRPr lang="nb-NO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bg1"/>
                </a:solidFill>
              </a:rPr>
              <a:t>twitter.com</a:t>
            </a:r>
            <a:r>
              <a:rPr lang="nb-NO">
                <a:solidFill>
                  <a:schemeClr val="bg1"/>
                </a:solidFill>
              </a:rPr>
              <a:t>/</a:t>
            </a:r>
            <a:r>
              <a:rPr lang="nb-NO" err="1">
                <a:solidFill>
                  <a:schemeClr val="bg1"/>
                </a:solidFill>
              </a:rPr>
              <a:t>statped</a:t>
            </a:r>
            <a:endParaRPr lang="nb-NO">
              <a:solidFill>
                <a:schemeClr val="bg1"/>
              </a:solidFill>
            </a:endParaRPr>
          </a:p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03E3C39-6A2A-8F4A-A2BF-7A4871A89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0"/>
            <a:ext cx="3071663" cy="105672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13DFC54-4675-F548-B923-0A3F1B05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45" y="2491724"/>
            <a:ext cx="5096817" cy="4672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76641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med bilde og tittel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3E856ECB-DB5E-9C43-A3D3-C59DB7E560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36" y="1196752"/>
            <a:ext cx="12187064" cy="566124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DBC9300-6148-D04A-A418-5A3C4B007177}"/>
              </a:ext>
            </a:extLst>
          </p:cNvPr>
          <p:cNvSpPr/>
          <p:nvPr userDrawn="1"/>
        </p:nvSpPr>
        <p:spPr>
          <a:xfrm>
            <a:off x="-4091" y="-1"/>
            <a:ext cx="12192000" cy="1223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chemeClr val="accent2"/>
              </a:solidFill>
            </a:endParaRPr>
          </a:p>
        </p:txBody>
      </p:sp>
      <p:sp>
        <p:nvSpPr>
          <p:cNvPr id="22" name="Plassholder for tekst 11">
            <a:extLst>
              <a:ext uri="{FF2B5EF4-FFF2-40B4-BE49-F238E27FC236}">
                <a16:creationId xmlns:a16="http://schemas.microsoft.com/office/drawing/2014/main" id="{0544856B-E296-6047-896C-EC530FCE2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1518" y="4167942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792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08BFFD1-ADE3-9842-B7AD-09D3CDA5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435486"/>
            <a:ext cx="8201372" cy="532380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5AF54A7-9C8F-304C-9503-27B83EFA18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890" y="384314"/>
            <a:ext cx="2461246" cy="5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781D07A3-A7E5-814E-8C52-CDE490BC1A5B}"/>
              </a:ext>
            </a:extLst>
          </p:cNvPr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FA4E9AA-3A2E-8144-BEFF-BDCDA68B9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4"/>
          <a:stretch/>
        </p:blipFill>
        <p:spPr>
          <a:xfrm>
            <a:off x="5552259" y="1196752"/>
            <a:ext cx="6316680" cy="5434781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4A9AB493-C1EB-384E-B94D-7CF096020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0982" y="3758044"/>
            <a:ext cx="203398" cy="203596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F49D58DC-0A76-A04A-8607-CFE00FEC2413}"/>
              </a:ext>
            </a:extLst>
          </p:cNvPr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4" y="4156829"/>
            <a:ext cx="100881" cy="216024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BD64E5CB-9720-D94D-AC52-24594F3A90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97" y="4580351"/>
            <a:ext cx="235167" cy="191288"/>
          </a:xfrm>
          <a:prstGeom prst="rect">
            <a:avLst/>
          </a:prstGeom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AF25A7BD-E166-2845-94F9-B67D1F526EBD}"/>
              </a:ext>
            </a:extLst>
          </p:cNvPr>
          <p:cNvSpPr txBox="1"/>
          <p:nvPr userDrawn="1"/>
        </p:nvSpPr>
        <p:spPr>
          <a:xfrm>
            <a:off x="949237" y="3573016"/>
            <a:ext cx="47341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err="1">
                <a:solidFill>
                  <a:schemeClr val="tx1"/>
                </a:solidFill>
              </a:rPr>
              <a:t>statped.no</a:t>
            </a:r>
            <a:endParaRPr lang="nb-NO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tx1"/>
                </a:solidFill>
              </a:rPr>
              <a:t>facebook.com</a:t>
            </a:r>
            <a:r>
              <a:rPr lang="nb-NO">
                <a:solidFill>
                  <a:schemeClr val="tx1"/>
                </a:solidFill>
              </a:rPr>
              <a:t>/</a:t>
            </a:r>
            <a:r>
              <a:rPr lang="nb-NO" err="1">
                <a:solidFill>
                  <a:schemeClr val="tx1"/>
                </a:solidFill>
              </a:rPr>
              <a:t>statped</a:t>
            </a:r>
            <a:endParaRPr lang="nb-NO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b-NO" err="1">
                <a:solidFill>
                  <a:schemeClr val="tx1"/>
                </a:solidFill>
              </a:rPr>
              <a:t>twitter.com</a:t>
            </a:r>
            <a:r>
              <a:rPr lang="nb-NO">
                <a:solidFill>
                  <a:schemeClr val="tx1"/>
                </a:solidFill>
              </a:rPr>
              <a:t>/</a:t>
            </a:r>
            <a:r>
              <a:rPr lang="nb-NO" err="1">
                <a:solidFill>
                  <a:schemeClr val="tx1"/>
                </a:solidFill>
              </a:rPr>
              <a:t>statped</a:t>
            </a:r>
            <a:endParaRPr lang="nb-NO">
              <a:solidFill>
                <a:schemeClr val="tx1"/>
              </a:solidFill>
            </a:endParaRPr>
          </a:p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7E3400F-4C5F-B147-B662-6A9966EDA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0"/>
            <a:ext cx="3071663" cy="105672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C9F5ED1-DE4A-A240-BBA0-00B81D07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45" y="2491724"/>
            <a:ext cx="5096817" cy="4672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189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lys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11"/>
          <a:stretch/>
        </p:blipFill>
        <p:spPr>
          <a:xfrm>
            <a:off x="6573187" y="3826516"/>
            <a:ext cx="5276538" cy="277665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85427FE-7D13-6048-8ACD-9243576B1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ly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6E5D00D7-59B6-FB49-8A61-D0F06410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" t="-199" b="-4535"/>
          <a:stretch/>
        </p:blipFill>
        <p:spPr>
          <a:xfrm>
            <a:off x="9271176" y="1396639"/>
            <a:ext cx="2583751" cy="54559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FC07BA-BB5C-5946-8496-975C9C996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8280995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411D92-7E5D-6548-8E30-3CBAC60F7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8280995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86082630-365D-504D-B611-A1EDDBCC3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A5DC2591-4B20-C440-AAF3-883FDDBC62BB}"/>
              </a:ext>
            </a:extLst>
          </p:cNvPr>
          <p:cNvGrpSpPr/>
          <p:nvPr userDrawn="1"/>
        </p:nvGrpSpPr>
        <p:grpSpPr>
          <a:xfrm>
            <a:off x="7454821" y="4042309"/>
            <a:ext cx="4405590" cy="2587090"/>
            <a:chOff x="7454821" y="4042309"/>
            <a:chExt cx="4405590" cy="2587090"/>
          </a:xfrm>
        </p:grpSpPr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FCCE0346-303F-F843-8CD7-67797F268E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101645" y="5085184"/>
              <a:ext cx="1758766" cy="1532218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D59E67D4-4BAE-5047-9605-8CD91EDB6A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272" b="-845"/>
            <a:stretch/>
          </p:blipFill>
          <p:spPr>
            <a:xfrm rot="10800000">
              <a:off x="7454821" y="4042309"/>
              <a:ext cx="3528497" cy="258709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E49B003E-11D0-FF48-B882-292C623CA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4103D3A-610D-7E42-906A-7C304C333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5C4A11F-E612-2440-9A7E-9AB1CD741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9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rosa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20" y="1196747"/>
            <a:ext cx="9994253" cy="541644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943A4F1-8EC2-224C-9796-3E7E8DA5F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60D67CF-5EAD-CF41-9D03-CD19188B2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EDEB6F7-6BD1-794A-A4D6-15C91967E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lilla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8182" t="30850" r="-7446" b="13727"/>
          <a:stretch/>
        </p:blipFill>
        <p:spPr>
          <a:xfrm>
            <a:off x="335360" y="1190867"/>
            <a:ext cx="11512446" cy="540844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0328223-710C-F546-94AA-7B9480A9D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82B79C5-081D-D446-877C-FCE027F6A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AD49377-53AE-394D-9FDE-97118AE6B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grå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95" y="1189003"/>
            <a:ext cx="9988279" cy="543069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38CF7F9-F8B7-664B-9051-2A0D8AF33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21BC92B-21A9-CC4F-9826-3111C752E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B25C7F2-D6C8-DC42-BD06-2366576AC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3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8" y="6370320"/>
            <a:ext cx="1409700" cy="482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25149" y="6422074"/>
            <a:ext cx="1534988" cy="2576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rtl="1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4074" y="6418801"/>
            <a:ext cx="397443" cy="25780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C3DBDA6F-BDE5-FD47-80D5-B2E7592CE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544" y="6418874"/>
            <a:ext cx="7344816" cy="2632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Nasjonalt brukerråd, 26.05.2021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DDF026B-8B17-D24A-9815-4FD09D50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974B685-5D43-CC44-8526-D20239AF3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563689"/>
            <a:ext cx="10564813" cy="4425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5980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49" r:id="rId3"/>
    <p:sldLayoutId id="2147483697" r:id="rId4"/>
    <p:sldLayoutId id="2147483667" r:id="rId5"/>
    <p:sldLayoutId id="2147483683" r:id="rId6"/>
    <p:sldLayoutId id="2147483671" r:id="rId7"/>
    <p:sldLayoutId id="2147483672" r:id="rId8"/>
    <p:sldLayoutId id="2147483684" r:id="rId9"/>
    <p:sldLayoutId id="2147483692" r:id="rId10"/>
    <p:sldLayoutId id="2147483693" r:id="rId11"/>
    <p:sldLayoutId id="2147483652" r:id="rId12"/>
    <p:sldLayoutId id="2147483695" r:id="rId13"/>
    <p:sldLayoutId id="2147483704" r:id="rId14"/>
    <p:sldLayoutId id="2147483696" r:id="rId15"/>
    <p:sldLayoutId id="2147483705" r:id="rId16"/>
    <p:sldLayoutId id="2147483689" r:id="rId17"/>
    <p:sldLayoutId id="2147483686" r:id="rId18"/>
    <p:sldLayoutId id="2147483677" r:id="rId19"/>
    <p:sldLayoutId id="2147483690" r:id="rId20"/>
    <p:sldLayoutId id="2147483661" r:id="rId21"/>
    <p:sldLayoutId id="2147483680" r:id="rId22"/>
    <p:sldLayoutId id="2147483691" r:id="rId23"/>
    <p:sldLayoutId id="2147483701" r:id="rId24"/>
    <p:sldLayoutId id="2147483702" r:id="rId25"/>
    <p:sldLayoutId id="2147483703" r:id="rId26"/>
    <p:sldLayoutId id="2147483675" r:id="rId27"/>
    <p:sldLayoutId id="2147483681" r:id="rId28"/>
    <p:sldLayoutId id="2147483682" r:id="rId29"/>
    <p:sldLayoutId id="2147483685" r:id="rId30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SzPct val="80000"/>
        <a:buFontTx/>
        <a:buBlip>
          <a:blip r:embed="rId3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7" userDrawn="1">
          <p15:clr>
            <a:srgbClr val="F26B43"/>
          </p15:clr>
        </p15:guide>
        <p15:guide id="2" pos="3651" userDrawn="1">
          <p15:clr>
            <a:srgbClr val="F26B43"/>
          </p15:clr>
        </p15:guide>
        <p15:guide id="3" pos="3885" userDrawn="1">
          <p15:clr>
            <a:srgbClr val="F26B43"/>
          </p15:clr>
        </p15:guide>
        <p15:guide id="4" pos="438" userDrawn="1">
          <p15:clr>
            <a:srgbClr val="F26B43"/>
          </p15:clr>
        </p15:guide>
        <p15:guide id="5" pos="7107" userDrawn="1">
          <p15:clr>
            <a:srgbClr val="F26B43"/>
          </p15:clr>
        </p15:guide>
        <p15:guide id="6" orient="horz" pos="985" userDrawn="1">
          <p15:clr>
            <a:srgbClr val="F26B43"/>
          </p15:clr>
        </p15:guide>
        <p15:guide id="7" orient="horz" pos="3790" userDrawn="1">
          <p15:clr>
            <a:srgbClr val="F26B43"/>
          </p15:clr>
        </p15:guide>
        <p15:guide id="8" orient="horz" pos="366" userDrawn="1">
          <p15:clr>
            <a:srgbClr val="F26B43"/>
          </p15:clr>
        </p15:guide>
        <p15:guide id="9" orient="horz" pos="771" userDrawn="1">
          <p15:clr>
            <a:srgbClr val="F26B43"/>
          </p15:clr>
        </p15:guide>
        <p15:guide id="10" pos="74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81471C-535B-3E4E-A6E7-F4C5313890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Gjennomføring av omstillingsprosessen og brukermedvirkning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F9BCEB0-8989-8842-B28C-5960132EFC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</p:spTree>
    <p:extLst>
      <p:ext uri="{BB962C8B-B14F-4D97-AF65-F5344CB8AC3E}">
        <p14:creationId xmlns:p14="http://schemas.microsoft.com/office/powerpoint/2010/main" val="149117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5BD4F8-9424-6E4D-B05B-4EA4C698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Nasjonalt brukerråd, 25.05.2021</a:t>
            </a:r>
          </a:p>
        </p:txBody>
      </p:sp>
    </p:spTree>
    <p:extLst>
      <p:ext uri="{BB962C8B-B14F-4D97-AF65-F5344CB8AC3E}">
        <p14:creationId xmlns:p14="http://schemas.microsoft.com/office/powerpoint/2010/main" val="99359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506D837-F5FD-4C61-B44A-1B8CF331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9A957DB-49A3-47A0-93A3-A2FD8BE8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AF6DA7E-A178-4729-86BA-8FC172D5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3E319E1-25C9-4D60-A70D-EDF2B2F9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Om omstillingen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C10D1A9-84FA-4FE4-A9A4-EBAB52723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Perioden 2021-2024</a:t>
            </a:r>
          </a:p>
          <a:p>
            <a:r>
              <a:rPr lang="nb-NO"/>
              <a:t>Nytt mandat, endret ansvarsfordeling</a:t>
            </a:r>
          </a:p>
          <a:p>
            <a:r>
              <a:rPr lang="nb-NO"/>
              <a:t>Reduserte budsjetter gjennom perioden</a:t>
            </a:r>
          </a:p>
          <a:p>
            <a:r>
              <a:rPr lang="nb-NO"/>
              <a:t>Ny organisasjonsmodell</a:t>
            </a:r>
          </a:p>
          <a:p>
            <a:r>
              <a:rPr lang="nb-NO"/>
              <a:t>Statped må gjennomføre en rekke ulike tiltak i perioden, både av intern og ekstern karakter</a:t>
            </a:r>
          </a:p>
        </p:txBody>
      </p:sp>
      <p:pic>
        <p:nvPicPr>
          <p:cNvPr id="7" name="Grafikk 6" descr="Tingenes internett kontur">
            <a:extLst>
              <a:ext uri="{FF2B5EF4-FFF2-40B4-BE49-F238E27FC236}">
                <a16:creationId xmlns:a16="http://schemas.microsoft.com/office/drawing/2014/main" id="{25639B53-524F-4FD2-A460-A0E64F24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4152" y="2413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7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11F81C-F51C-401F-A883-7C8BE30C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Omstillingen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EB087B5-A0DC-475F-91AA-19B032BE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C38ADE0-B889-4C10-AADF-D54A9C6DD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Organiseres i et omstillingsprogram</a:t>
            </a:r>
          </a:p>
          <a:p>
            <a:r>
              <a:rPr lang="nb-NO"/>
              <a:t>Helhetlig plan (programbeskrivelse) – tidsplan for hele perioden</a:t>
            </a:r>
          </a:p>
          <a:p>
            <a:r>
              <a:rPr lang="nb-NO"/>
              <a:t>Ansattes medvirkning/innflytelse</a:t>
            </a:r>
          </a:p>
          <a:p>
            <a:r>
              <a:rPr lang="nb-NO"/>
              <a:t>Brukeres/samarbeidspartneres involvering/innflytelse</a:t>
            </a:r>
          </a:p>
          <a:p>
            <a:r>
              <a:rPr lang="nb-NO"/>
              <a:t>Evaluering: Følgeevaluering (KD) – egne evalueringer</a:t>
            </a:r>
          </a:p>
          <a:p>
            <a:r>
              <a:rPr lang="nb-NO"/>
              <a:t>Åpenhet i prosessen</a:t>
            </a:r>
          </a:p>
          <a:p>
            <a:endParaRPr lang="nb-NO"/>
          </a:p>
        </p:txBody>
      </p:sp>
      <p:pic>
        <p:nvPicPr>
          <p:cNvPr id="7" name="Grafikk 6" descr="Globus med heldekkende fyll">
            <a:extLst>
              <a:ext uri="{FF2B5EF4-FFF2-40B4-BE49-F238E27FC236}">
                <a16:creationId xmlns:a16="http://schemas.microsoft.com/office/drawing/2014/main" id="{A75E3549-5006-4531-A931-9C8D3FB2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9906" y="447545"/>
            <a:ext cx="914400" cy="9144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C8A342F-1EDE-470C-A39E-B52ACE0F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8551DD-31BC-4FD9-B4E5-E349ABEA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91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62240EE2-DB76-48A0-BDD0-6191B660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Hvorfor denne modellen? Hva er målet?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63BB0D6-6B47-4C4C-A186-8AF3CB7E8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"/>
            </a:pPr>
            <a:r>
              <a:rPr lang="nb-NO" sz="2600"/>
              <a:t>Sikre </a:t>
            </a:r>
            <a:r>
              <a:rPr lang="nb-NO" sz="2600">
                <a:solidFill>
                  <a:schemeClr val="accent6">
                    <a:lumMod val="75000"/>
                  </a:schemeClr>
                </a:solidFill>
              </a:rPr>
              <a:t>fremdrift</a:t>
            </a:r>
            <a:r>
              <a:rPr lang="nb-NO" sz="2600"/>
              <a:t> i omstillingen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"/>
            </a:pPr>
            <a:endParaRPr lang="nb-NO" sz="2600"/>
          </a:p>
          <a:p>
            <a:pPr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"/>
            </a:pPr>
            <a:r>
              <a:rPr lang="nb-NO" sz="2600"/>
              <a:t>En plan som viser </a:t>
            </a:r>
            <a:r>
              <a:rPr lang="nb-NO" sz="2600">
                <a:solidFill>
                  <a:schemeClr val="accent3">
                    <a:lumMod val="50000"/>
                  </a:schemeClr>
                </a:solidFill>
              </a:rPr>
              <a:t>helheten</a:t>
            </a:r>
            <a:r>
              <a:rPr lang="nb-NO" sz="2600"/>
              <a:t> og kommuniserer det som skal skje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"/>
            </a:pPr>
            <a:endParaRPr lang="nb-NO" sz="2600"/>
          </a:p>
          <a:p>
            <a:pPr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"/>
            </a:pPr>
            <a:r>
              <a:rPr lang="nb-NO" sz="2600">
                <a:solidFill>
                  <a:schemeClr val="tx2">
                    <a:lumMod val="50000"/>
                  </a:schemeClr>
                </a:solidFill>
              </a:rPr>
              <a:t>Enhetlig gjennomføring</a:t>
            </a:r>
            <a:r>
              <a:rPr lang="nb-NO" sz="2600"/>
              <a:t> som skaper forståelse for prosessen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9028CAC-D6F3-4984-B6D0-1A04CA4B9AA4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 anchor="ctr" anchorCtr="0"/>
          <a:lstStyle/>
          <a:p>
            <a:pPr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"/>
            </a:pPr>
            <a:r>
              <a:rPr lang="nb-NO" sz="2600"/>
              <a:t>Legge til rette for </a:t>
            </a:r>
            <a:r>
              <a:rPr lang="nb-NO" sz="2600">
                <a:solidFill>
                  <a:schemeClr val="accent1">
                    <a:lumMod val="50000"/>
                  </a:schemeClr>
                </a:solidFill>
              </a:rPr>
              <a:t>deltakelse og involvering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"/>
            </a:pPr>
            <a:endParaRPr lang="nb-NO" sz="2600"/>
          </a:p>
          <a:p>
            <a:pPr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"/>
            </a:pPr>
            <a:r>
              <a:rPr lang="nb-NO" sz="2600">
                <a:solidFill>
                  <a:schemeClr val="accent4">
                    <a:lumMod val="50000"/>
                  </a:schemeClr>
                </a:solidFill>
              </a:rPr>
              <a:t>Håndtere kompleksitet</a:t>
            </a:r>
            <a:r>
              <a:rPr lang="nb-NO" sz="2600"/>
              <a:t> og omfang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"/>
            </a:pPr>
            <a:endParaRPr lang="nb-NO" sz="2600"/>
          </a:p>
          <a:p>
            <a:pPr>
              <a:buClr>
                <a:schemeClr val="accent3">
                  <a:lumMod val="50000"/>
                </a:schemeClr>
              </a:buClr>
              <a:buFont typeface="Wingdings 2" panose="05020102010507070707" pitchFamily="18" charset="2"/>
              <a:buChar char=""/>
            </a:pPr>
            <a:r>
              <a:rPr lang="nb-NO" sz="2600"/>
              <a:t>En modell som sikrer </a:t>
            </a:r>
            <a:r>
              <a:rPr lang="nb-NO" sz="2600">
                <a:solidFill>
                  <a:schemeClr val="accent3">
                    <a:lumMod val="75000"/>
                  </a:schemeClr>
                </a:solidFill>
              </a:rPr>
              <a:t>koordinering, styring og oppfølging</a:t>
            </a:r>
          </a:p>
        </p:txBody>
      </p:sp>
      <p:pic>
        <p:nvPicPr>
          <p:cNvPr id="10" name="Grafikk 9" descr="Måler kontur">
            <a:extLst>
              <a:ext uri="{FF2B5EF4-FFF2-40B4-BE49-F238E27FC236}">
                <a16:creationId xmlns:a16="http://schemas.microsoft.com/office/drawing/2014/main" id="{A7AEF4E7-5597-4492-84FE-749E0F467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5738" y="220402"/>
            <a:ext cx="914400" cy="9144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7462BBB-A65D-4C55-BA4A-3C6F2C98C8A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1548263-1272-471D-9EB7-5A42B202B2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92DCE7-26F5-49F9-A596-EC695E3FDD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14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9AE5DB-CB57-4CBC-AB24-2798FB8F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Plan for omstillingsperioden (2021-2024)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D49A97-14E2-462E-A665-53DC550E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63688"/>
            <a:ext cx="10748749" cy="4425950"/>
          </a:xfrm>
        </p:spPr>
        <p:txBody>
          <a:bodyPr/>
          <a:lstStyle/>
          <a:p>
            <a:r>
              <a:rPr lang="nb-NO"/>
              <a:t>Programmet utarbeider en helhetlig plan</a:t>
            </a:r>
          </a:p>
          <a:p>
            <a:r>
              <a:rPr lang="nb-NO"/>
              <a:t>Viktig å analysere </a:t>
            </a:r>
            <a:r>
              <a:rPr lang="nb-NO">
                <a:solidFill>
                  <a:schemeClr val="accent3">
                    <a:lumMod val="50000"/>
                  </a:schemeClr>
                </a:solidFill>
              </a:rPr>
              <a:t>avhengigheter</a:t>
            </a:r>
            <a:r>
              <a:rPr lang="nb-NO"/>
              <a:t>, </a:t>
            </a:r>
            <a:r>
              <a:rPr lang="nb-NO">
                <a:solidFill>
                  <a:schemeClr val="tx2">
                    <a:lumMod val="50000"/>
                  </a:schemeClr>
                </a:solidFill>
              </a:rPr>
              <a:t>kompleksitet</a:t>
            </a:r>
            <a:r>
              <a:rPr lang="nb-NO"/>
              <a:t>, </a:t>
            </a:r>
            <a:r>
              <a:rPr lang="nb-NO">
                <a:solidFill>
                  <a:schemeClr val="accent6">
                    <a:lumMod val="75000"/>
                  </a:schemeClr>
                </a:solidFill>
              </a:rPr>
              <a:t>prioritet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CF7F44-16BB-4BE0-8CAD-8AC4B676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AF137EE-D059-4C47-8E57-440E21CF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5FB3A2-A83B-4B1E-AA38-FAEFF93E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BD6CC8B-0EA4-4230-8444-C6D4FE52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72" y="2924944"/>
            <a:ext cx="6840760" cy="20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0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4E0629-ED31-4AB5-B424-0ED140E0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Brukeres/samarbeidspartneres involvering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700E70-4CBA-4D9B-8892-FFD28D1C5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Skape legitimitet gjennom å involvere eksterne samarbeidspartnere – KS, brukerorganisasjoner, </a:t>
            </a:r>
            <a:r>
              <a:rPr lang="nb-NO" err="1"/>
              <a:t>UDIR</a:t>
            </a:r>
            <a:r>
              <a:rPr lang="nb-NO"/>
              <a:t>, m.fl.</a:t>
            </a:r>
          </a:p>
          <a:p>
            <a:r>
              <a:rPr lang="nb-NO"/>
              <a:t>Referansegruppe og/eller annen konstruksjon</a:t>
            </a:r>
          </a:p>
          <a:p>
            <a:pPr lvl="1"/>
            <a:r>
              <a:rPr lang="nb-NO"/>
              <a:t>Kvalitetssikring</a:t>
            </a:r>
          </a:p>
          <a:p>
            <a:pPr lvl="1"/>
            <a:r>
              <a:rPr lang="nb-NO"/>
              <a:t>Faktagrunnlag?</a:t>
            </a:r>
          </a:p>
          <a:p>
            <a:pPr lvl="1"/>
            <a:r>
              <a:rPr lang="nb-NO"/>
              <a:t>Deltakelse i prosjekter</a:t>
            </a:r>
          </a:p>
          <a:p>
            <a:r>
              <a:rPr lang="nb-NO"/>
              <a:t>Ekstern kommunikasjon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E2ABA3-D29C-4A47-B0A3-839C1196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0E530D-3EC7-4371-AF2E-06E22F41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5F10B9-8FB0-4196-A269-4AE1C08C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8" name="Grafikk 7" descr="Styrerom med heldekkende fyll">
            <a:extLst>
              <a:ext uri="{FF2B5EF4-FFF2-40B4-BE49-F238E27FC236}">
                <a16:creationId xmlns:a16="http://schemas.microsoft.com/office/drawing/2014/main" id="{25CCB671-9682-41DB-80B5-795D6432C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3872" y="50131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8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59044B-857E-4B83-BF98-3863CCC4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Fra Nasjonalt brukerråd 10. mars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B1C42F-9619-4FDA-AD53-EDD93797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i="1"/>
              <a:t>«Det som er viktig er at brukerrepresentanter blir tatt med </a:t>
            </a:r>
            <a:r>
              <a:rPr lang="nb-NO" sz="2400" i="1" u="sng"/>
              <a:t>tidlig i prosessen</a:t>
            </a:r>
            <a:r>
              <a:rPr lang="nb-NO" sz="2400" i="1"/>
              <a:t> og ikke når en sak skal besluttes. Det gis forslag om at det lages en plan og tidslinje på hvor det er saker der brukerorganisasjonene kan gi innspill i forkant.»</a:t>
            </a:r>
          </a:p>
          <a:p>
            <a:r>
              <a:rPr lang="nb-NO" sz="2400"/>
              <a:t>Krevende å få til dette i alle saker/prosesser, bl.a. fordi Statped vil måtte stykke opp arbeidet i separate deler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F02E17-4E57-43B6-96F2-443E5C78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141E55-203A-4C34-BBBE-F11A0A0A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A5C358-52C7-4493-B509-3B89535F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99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7111EA-703E-4F3A-A2F0-3B3C48C7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Modell – til diskusjon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5200011-7B76-4B85-BA04-8F5CE7B1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3212976"/>
            <a:ext cx="10564813" cy="2776662"/>
          </a:xfrm>
        </p:spPr>
        <p:txBody>
          <a:bodyPr/>
          <a:lstStyle/>
          <a:p>
            <a:r>
              <a:rPr lang="nb-NO"/>
              <a:t>Utfordring: Å sikre at dette ikke forsinker prosessen</a:t>
            </a:r>
          </a:p>
          <a:p>
            <a:pPr lvl="1"/>
            <a:r>
              <a:rPr lang="nb-NO"/>
              <a:t>Mulig løsning: Annen medvirkning enn via faste møtepunkter</a:t>
            </a:r>
          </a:p>
          <a:p>
            <a:r>
              <a:rPr lang="nb-NO"/>
              <a:t>Utfordring: Å velge de riktige prosjektene for involvering</a:t>
            </a:r>
          </a:p>
          <a:p>
            <a:pPr lvl="1"/>
            <a:r>
              <a:rPr lang="nb-NO"/>
              <a:t>Mulig løsning: Identifisere disse via den samlede planen/tidslinjen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C2B1CB-D75B-4DA5-843D-73E2ADF2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264C87-1606-4A6F-95D0-7EA8C761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C0534E-D42B-4A89-B726-9CC91E31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8</a:t>
            </a:fld>
            <a:endParaRPr lang="nb-NO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3A98470-A27A-4BB4-9FBA-F5EE1AF05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067133"/>
              </p:ext>
            </p:extLst>
          </p:nvPr>
        </p:nvGraphicFramePr>
        <p:xfrm>
          <a:off x="144144" y="1223964"/>
          <a:ext cx="11722180" cy="2349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70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046104-0262-42F6-98B0-797E313B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Deltakelse i prosjekter – til diskusjon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A5B284-692D-4A47-B513-398C299B3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Hvis vi ser for oss at eksterne deltar inn i enkelte prosjekter, hva skal til for at vi kan få til det?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D8D23A-1933-4386-80E5-7EAB18F1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9E54A7-9CEE-49DF-9AB9-8D702753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Nasjonalt brukerråd, 26.05.2021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2D50E6-CEC1-47D2-AB53-CCCB37A8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62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tped_mal">
  <a:themeElements>
    <a:clrScheme name="Statped">
      <a:dk1>
        <a:srgbClr val="000000"/>
      </a:dk1>
      <a:lt1>
        <a:srgbClr val="FFFFFF"/>
      </a:lt1>
      <a:dk2>
        <a:srgbClr val="CF99B0"/>
      </a:dk2>
      <a:lt2>
        <a:srgbClr val="E9E9E9"/>
      </a:lt2>
      <a:accent1>
        <a:srgbClr val="E74B61"/>
      </a:accent1>
      <a:accent2>
        <a:srgbClr val="6B1C68"/>
      </a:accent2>
      <a:accent3>
        <a:srgbClr val="8AC2D1"/>
      </a:accent3>
      <a:accent4>
        <a:srgbClr val="F7A823"/>
      </a:accent4>
      <a:accent5>
        <a:srgbClr val="E31C90"/>
      </a:accent5>
      <a:accent6>
        <a:srgbClr val="F07F3C"/>
      </a:accent6>
      <a:hlink>
        <a:srgbClr val="DC0046"/>
      </a:hlink>
      <a:folHlink>
        <a:srgbClr val="873E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tped_PPTMAL_1605.potx" id="{DB1C65E7-FC85-3D48-BDDC-C48322DFCD45}" vid="{820EA457-E03B-E44A-B548-89A5E11B106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49B404E4CF3F4C952F23CC0E432210" ma:contentTypeVersion="8" ma:contentTypeDescription="Opprett et nytt dokument." ma:contentTypeScope="" ma:versionID="efb50b269fe579afd90000e775ac9110">
  <xsd:schema xmlns:xsd="http://www.w3.org/2001/XMLSchema" xmlns:xs="http://www.w3.org/2001/XMLSchema" xmlns:p="http://schemas.microsoft.com/office/2006/metadata/properties" xmlns:ns2="491d89a4-8f18-4ebe-971b-d3f8971823ae" xmlns:ns3="8099eff1-ae25-4756-9cb6-4d59011a4744" targetNamespace="http://schemas.microsoft.com/office/2006/metadata/properties" ma:root="true" ma:fieldsID="4257405bfae7ec8c889577edef8b4647" ns2:_="" ns3:_="">
    <xsd:import namespace="491d89a4-8f18-4ebe-971b-d3f8971823ae"/>
    <xsd:import namespace="8099eff1-ae25-4756-9cb6-4d59011a47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d89a4-8f18-4ebe-971b-d3f897182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9eff1-ae25-4756-9cb6-4d59011a4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809BEA-C6C0-401F-983D-2FD1807E4377}">
  <ds:schemaRefs>
    <ds:schemaRef ds:uri="491d89a4-8f18-4ebe-971b-d3f8971823ae"/>
    <ds:schemaRef ds:uri="8099eff1-ae25-4756-9cb6-4d59011a47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F612200-AA7F-4270-9E5E-C2C084A7128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D2F502-04C7-49F0-8F43-065D3C1C9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Statped_powerpointmal</Template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Statped_mal</vt:lpstr>
      <vt:lpstr>Gjennomføring av omstillingsprosessen og brukermedvirkning</vt:lpstr>
      <vt:lpstr>Om omstillingen</vt:lpstr>
      <vt:lpstr>Omstillingen</vt:lpstr>
      <vt:lpstr>Hvorfor denne modellen? Hva er målet?</vt:lpstr>
      <vt:lpstr>Plan for omstillingsperioden (2021-2024)</vt:lpstr>
      <vt:lpstr>Brukeres/samarbeidspartneres involvering</vt:lpstr>
      <vt:lpstr>Fra Nasjonalt brukerråd 10. mars</vt:lpstr>
      <vt:lpstr>Modell – til diskusjon</vt:lpstr>
      <vt:lpstr>Deltakelse i prosjekter – til diskusjon</vt:lpstr>
      <vt:lpstr>Nasjonalt brukerråd, 25.05.2021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Forslag til modell for gjennomføring av omstillingsprosessen</dc:title>
  <dc:creator>Espen R. Haram</dc:creator>
  <dc:description>Template by addpoint.no</dc:description>
  <cp:revision>1</cp:revision>
  <dcterms:created xsi:type="dcterms:W3CDTF">2021-04-13T12:45:22Z</dcterms:created>
  <dcterms:modified xsi:type="dcterms:W3CDTF">2021-06-16T06:29:41Z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0x0101004549B404E4CF3F4C952F23CC0E432210</vt:lpwstr>
  </property>
</Properties>
</file>